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98" r:id="rId4"/>
    <p:sldMasterId id="2147485212" r:id="rId5"/>
    <p:sldMasterId id="2147485216" r:id="rId6"/>
  </p:sldMasterIdLst>
  <p:notesMasterIdLst>
    <p:notesMasterId r:id="rId48"/>
  </p:notesMasterIdLst>
  <p:handoutMasterIdLst>
    <p:handoutMasterId r:id="rId49"/>
  </p:handoutMasterIdLst>
  <p:sldIdLst>
    <p:sldId id="2145708247" r:id="rId7"/>
    <p:sldId id="2145708278" r:id="rId8"/>
    <p:sldId id="2145708248" r:id="rId9"/>
    <p:sldId id="2145708260" r:id="rId10"/>
    <p:sldId id="2145708284" r:id="rId11"/>
    <p:sldId id="2145708270" r:id="rId12"/>
    <p:sldId id="2145708265" r:id="rId13"/>
    <p:sldId id="2145708271" r:id="rId14"/>
    <p:sldId id="2145708273" r:id="rId15"/>
    <p:sldId id="2145708279" r:id="rId16"/>
    <p:sldId id="2145708275" r:id="rId17"/>
    <p:sldId id="2145708276" r:id="rId18"/>
    <p:sldId id="2145708277" r:id="rId19"/>
    <p:sldId id="675" r:id="rId20"/>
    <p:sldId id="2145708288" r:id="rId21"/>
    <p:sldId id="2145708286" r:id="rId22"/>
    <p:sldId id="2145708285" r:id="rId23"/>
    <p:sldId id="2145708287" r:id="rId24"/>
    <p:sldId id="2145708268" r:id="rId25"/>
    <p:sldId id="2145708263" r:id="rId26"/>
    <p:sldId id="2145708272" r:id="rId27"/>
    <p:sldId id="2145708283" r:id="rId28"/>
    <p:sldId id="2145708256" r:id="rId29"/>
    <p:sldId id="2145708257" r:id="rId30"/>
    <p:sldId id="2145708251" r:id="rId31"/>
    <p:sldId id="2145708264" r:id="rId32"/>
    <p:sldId id="2145708261" r:id="rId33"/>
    <p:sldId id="2145708280" r:id="rId34"/>
    <p:sldId id="2145708266" r:id="rId35"/>
    <p:sldId id="2145708281" r:id="rId36"/>
    <p:sldId id="2145708282" r:id="rId37"/>
    <p:sldId id="2145708253" r:id="rId38"/>
    <p:sldId id="2145708269" r:id="rId39"/>
    <p:sldId id="2145708289" r:id="rId40"/>
    <p:sldId id="324" r:id="rId41"/>
    <p:sldId id="2145706949" r:id="rId42"/>
    <p:sldId id="2145706955" r:id="rId43"/>
    <p:sldId id="2145706950" r:id="rId44"/>
    <p:sldId id="2145706938" r:id="rId45"/>
    <p:sldId id="2145708250" r:id="rId46"/>
    <p:sldId id="2145708249" r:id="rId47"/>
  </p:sldIdLst>
  <p:sldSz cx="12192000" cy="6858000"/>
  <p:notesSz cx="7010400" cy="92964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AEFCB0-25ED-3CB1-3715-BEF35762E0B2}" name="Muir Anet" initials="MA" userId="S::DEP@dws.gov.za::c0c6d73f-7e02-46cd-94fb-9b9dea4efcc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AE38"/>
    <a:srgbClr val="FCD5B5"/>
    <a:srgbClr val="FF5050"/>
    <a:srgbClr val="FFC100"/>
    <a:srgbClr val="E32F40"/>
    <a:srgbClr val="EE2C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FD9078-2000-4413-9E19-73CB4500C148}" v="9" dt="2026-04-10T06:24:07.3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94660"/>
  </p:normalViewPr>
  <p:slideViewPr>
    <p:cSldViewPr snapToGrid="0">
      <p:cViewPr varScale="1">
        <p:scale>
          <a:sx n="67" d="100"/>
          <a:sy n="67" d="100"/>
        </p:scale>
        <p:origin x="508" y="4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56" Type="http://schemas.microsoft.com/office/2018/10/relationships/authors" Target="authors.xml"/><Relationship Id="rId8" Type="http://schemas.openxmlformats.org/officeDocument/2006/relationships/slide" Target="slides/slide2.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ir Anet (DHQ)" userId="c0c6d73f-7e02-46cd-94fb-9b9dea4efcc5" providerId="ADAL" clId="{84E6FE51-A73E-4D2F-9B8B-6939EA140B38}"/>
    <pc:docChg chg="modSld">
      <pc:chgData name="Muir Anet (DHQ)" userId="c0c6d73f-7e02-46cd-94fb-9b9dea4efcc5" providerId="ADAL" clId="{84E6FE51-A73E-4D2F-9B8B-6939EA140B38}" dt="2026-04-10T11:06:13.185" v="3" actId="20577"/>
      <pc:docMkLst>
        <pc:docMk/>
      </pc:docMkLst>
      <pc:sldChg chg="modSp mod">
        <pc:chgData name="Muir Anet (DHQ)" userId="c0c6d73f-7e02-46cd-94fb-9b9dea4efcc5" providerId="ADAL" clId="{84E6FE51-A73E-4D2F-9B8B-6939EA140B38}" dt="2026-04-10T11:06:13.185" v="3" actId="20577"/>
        <pc:sldMkLst>
          <pc:docMk/>
          <pc:sldMk cId="418044994" sldId="2145708272"/>
        </pc:sldMkLst>
        <pc:spChg chg="mod">
          <ac:chgData name="Muir Anet (DHQ)" userId="c0c6d73f-7e02-46cd-94fb-9b9dea4efcc5" providerId="ADAL" clId="{84E6FE51-A73E-4D2F-9B8B-6939EA140B38}" dt="2026-04-10T11:06:13.185" v="3" actId="20577"/>
          <ac:spMkLst>
            <pc:docMk/>
            <pc:sldMk cId="418044994" sldId="2145708272"/>
            <ac:spMk id="4" creationId="{B12A46B1-BA43-EA1F-5C75-3B8B30F1B62E}"/>
          </ac:spMkLst>
        </pc:spChg>
      </pc:sldChg>
      <pc:sldChg chg="modSp mod">
        <pc:chgData name="Muir Anet (DHQ)" userId="c0c6d73f-7e02-46cd-94fb-9b9dea4efcc5" providerId="ADAL" clId="{84E6FE51-A73E-4D2F-9B8B-6939EA140B38}" dt="2026-04-10T11:02:50.509" v="0" actId="1076"/>
        <pc:sldMkLst>
          <pc:docMk/>
          <pc:sldMk cId="2295548307" sldId="2145708285"/>
        </pc:sldMkLst>
        <pc:spChg chg="mod">
          <ac:chgData name="Muir Anet (DHQ)" userId="c0c6d73f-7e02-46cd-94fb-9b9dea4efcc5" providerId="ADAL" clId="{84E6FE51-A73E-4D2F-9B8B-6939EA140B38}" dt="2026-04-10T11:02:50.509" v="0" actId="1076"/>
          <ac:spMkLst>
            <pc:docMk/>
            <pc:sldMk cId="2295548307" sldId="2145708285"/>
            <ac:spMk id="5" creationId="{B2A03DC9-7DA8-2511-1F21-AB37C9BA8D33}"/>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Percentage of WSAs per Group</a:t>
            </a:r>
          </a:p>
        </c:rich>
      </c:tx>
      <c:layout>
        <c:manualLayout>
          <c:xMode val="edge"/>
          <c:yMode val="edge"/>
          <c:x val="1.4147238925427848E-2"/>
          <c:y val="0.21624553571885025"/>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8118024900320904"/>
          <c:y val="0.1799323852476532"/>
          <c:w val="0.33107646489412984"/>
          <c:h val="0.70409456790756841"/>
        </c:manualLayout>
      </c:layout>
      <c:doughnutChart>
        <c:varyColors val="1"/>
        <c:ser>
          <c:idx val="0"/>
          <c:order val="0"/>
          <c:tx>
            <c:strRef>
              <c:f>Sheet1!$B$1</c:f>
              <c:strCache>
                <c:ptCount val="1"/>
                <c:pt idx="0">
                  <c:v>Number of WSAs per Group</c:v>
                </c:pt>
              </c:strCache>
            </c:strRef>
          </c:tx>
          <c:dPt>
            <c:idx val="0"/>
            <c:bubble3D val="0"/>
            <c:spPr>
              <a:solidFill>
                <a:srgbClr val="FF5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3A3F-4192-9534-90EC4F4F65B7}"/>
              </c:ext>
            </c:extLst>
          </c:dPt>
          <c:dPt>
            <c:idx val="1"/>
            <c:bubble3D val="0"/>
            <c:spPr>
              <a:solidFill>
                <a:srgbClr val="FFC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3A3F-4192-9534-90EC4F4F65B7}"/>
              </c:ext>
            </c:extLst>
          </c:dPt>
          <c:dPt>
            <c:idx val="2"/>
            <c:bubble3D val="0"/>
            <c:spPr>
              <a:solidFill>
                <a:schemeClr val="bg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4-3A3F-4192-9534-90EC4F4F65B7}"/>
              </c:ext>
            </c:extLst>
          </c:dPt>
          <c:dPt>
            <c:idx val="3"/>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3A3F-4192-9534-90EC4F4F65B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Group 1 -  WSAs that scored Critical</c:v>
                </c:pt>
                <c:pt idx="1">
                  <c:v>Group 2 - WSAs that scored Poor</c:v>
                </c:pt>
                <c:pt idx="2">
                  <c:v>Group 3 -  WSAs that scored average</c:v>
                </c:pt>
                <c:pt idx="3">
                  <c:v>Group 4 -  WSAs that scored good or excellent</c:v>
                </c:pt>
              </c:strCache>
            </c:strRef>
          </c:cat>
          <c:val>
            <c:numRef>
              <c:f>Sheet1!$B$2:$B$5</c:f>
              <c:numCache>
                <c:formatCode>General</c:formatCode>
                <c:ptCount val="4"/>
                <c:pt idx="0">
                  <c:v>69</c:v>
                </c:pt>
                <c:pt idx="1">
                  <c:v>38</c:v>
                </c:pt>
                <c:pt idx="2">
                  <c:v>27</c:v>
                </c:pt>
                <c:pt idx="3">
                  <c:v>12</c:v>
                </c:pt>
              </c:numCache>
            </c:numRef>
          </c:val>
          <c:extLst>
            <c:ext xmlns:c16="http://schemas.microsoft.com/office/drawing/2014/chart" uri="{C3380CC4-5D6E-409C-BE32-E72D297353CC}">
              <c16:uniqueId val="{00000000-3A3F-4192-9534-90EC4F4F65B7}"/>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ayout>
        <c:manualLayout>
          <c:xMode val="edge"/>
          <c:yMode val="edge"/>
          <c:x val="0.5487773710222994"/>
          <c:y val="0.35637769786747181"/>
          <c:w val="0.43630075712025551"/>
          <c:h val="0.1925842647278380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CCEC7A9-28A3-9AF1-DDF8-95FC2C02739B}"/>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ZA" dirty="0"/>
          </a:p>
        </p:txBody>
      </p:sp>
      <p:sp>
        <p:nvSpPr>
          <p:cNvPr id="3" name="Date Placeholder 2">
            <a:extLst>
              <a:ext uri="{FF2B5EF4-FFF2-40B4-BE49-F238E27FC236}">
                <a16:creationId xmlns:a16="http://schemas.microsoft.com/office/drawing/2014/main" id="{9FD11E3F-3BBB-0590-8701-8980CD77BF8C}"/>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CA04809-080B-4C8F-9A2F-452F19E3065D}" type="datetimeFigureOut">
              <a:rPr lang="en-ZA" smtClean="0"/>
              <a:t>2026/04/10</a:t>
            </a:fld>
            <a:endParaRPr lang="en-ZA" dirty="0"/>
          </a:p>
        </p:txBody>
      </p:sp>
      <p:sp>
        <p:nvSpPr>
          <p:cNvPr id="4" name="Footer Placeholder 3">
            <a:extLst>
              <a:ext uri="{FF2B5EF4-FFF2-40B4-BE49-F238E27FC236}">
                <a16:creationId xmlns:a16="http://schemas.microsoft.com/office/drawing/2014/main" id="{BBA3FB52-8502-3B08-25B6-EFB2C42712DD}"/>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a:extLst>
              <a:ext uri="{FF2B5EF4-FFF2-40B4-BE49-F238E27FC236}">
                <a16:creationId xmlns:a16="http://schemas.microsoft.com/office/drawing/2014/main" id="{B678BF55-8BA1-9ED0-66E1-4B2048BD04FC}"/>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E321925-D7E1-4D00-9F18-2B4ED1803CE7}" type="slidenum">
              <a:rPr lang="en-ZA" smtClean="0"/>
              <a:t>‹#›</a:t>
            </a:fld>
            <a:endParaRPr lang="en-ZA" dirty="0"/>
          </a:p>
        </p:txBody>
      </p:sp>
    </p:spTree>
    <p:extLst>
      <p:ext uri="{BB962C8B-B14F-4D97-AF65-F5344CB8AC3E}">
        <p14:creationId xmlns:p14="http://schemas.microsoft.com/office/powerpoint/2010/main" val="789457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x-none"/>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35AB879-45E7-49E3-B6A0-F208C48EB960}" type="datetimeFigureOut">
              <a:rPr lang="x-none" smtClean="0"/>
              <a:t>4/10/2026</a:t>
            </a:fld>
            <a:endParaRPr lang="x-none"/>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x-none"/>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x-none"/>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1A03F3B-6ECC-475E-BE81-A32D449A22DB}" type="slidenum">
              <a:rPr lang="x-none" smtClean="0"/>
              <a:t>‹#›</a:t>
            </a:fld>
            <a:endParaRPr lang="x-none"/>
          </a:p>
        </p:txBody>
      </p:sp>
    </p:spTree>
    <p:extLst>
      <p:ext uri="{BB962C8B-B14F-4D97-AF65-F5344CB8AC3E}">
        <p14:creationId xmlns:p14="http://schemas.microsoft.com/office/powerpoint/2010/main" val="3276197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27430-39D3-1BFE-15B0-070AC7E09F35}"/>
            </a:ext>
          </a:extLst>
        </p:cNvPr>
        <p:cNvGrpSpPr/>
        <p:nvPr/>
      </p:nvGrpSpPr>
      <p:grpSpPr>
        <a:xfrm>
          <a:off x="0" y="0"/>
          <a:ext cx="0" cy="0"/>
          <a:chOff x="0" y="0"/>
          <a:chExt cx="0" cy="0"/>
        </a:xfrm>
      </p:grpSpPr>
      <p:sp>
        <p:nvSpPr>
          <p:cNvPr id="14337" name="Rectangle 2">
            <a:extLst>
              <a:ext uri="{FF2B5EF4-FFF2-40B4-BE49-F238E27FC236}">
                <a16:creationId xmlns:a16="http://schemas.microsoft.com/office/drawing/2014/main" id="{428B73CE-4787-C1D7-1FFB-93694803E3AE}"/>
              </a:ext>
            </a:extLst>
          </p:cNvPr>
          <p:cNvSpPr>
            <a:spLocks noGrp="1" noRot="1" noChangeAspect="1" noChangeArrowheads="1" noTextEdit="1"/>
          </p:cNvSpPr>
          <p:nvPr>
            <p:ph type="sldImg"/>
          </p:nvPr>
        </p:nvSpPr>
        <p:spPr>
          <a:xfrm>
            <a:off x="381000" y="685800"/>
            <a:ext cx="6096000" cy="3429000"/>
          </a:xfrm>
          <a:ln/>
        </p:spPr>
        <p:txBody>
          <a:bodyPr/>
          <a:lstStyle/>
          <a:p>
            <a:endParaRPr lang="en-ZA"/>
          </a:p>
        </p:txBody>
      </p:sp>
      <p:sp>
        <p:nvSpPr>
          <p:cNvPr id="14338" name="Rectangle 3">
            <a:extLst>
              <a:ext uri="{FF2B5EF4-FFF2-40B4-BE49-F238E27FC236}">
                <a16:creationId xmlns:a16="http://schemas.microsoft.com/office/drawing/2014/main" id="{BE2E8CA1-8A88-15E0-B175-1C3E76C9DD84}"/>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796087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FED15-86FD-D9A6-E3E0-849CCF4F8016}"/>
            </a:ext>
          </a:extLst>
        </p:cNvPr>
        <p:cNvGrpSpPr/>
        <p:nvPr/>
      </p:nvGrpSpPr>
      <p:grpSpPr>
        <a:xfrm>
          <a:off x="0" y="0"/>
          <a:ext cx="0" cy="0"/>
          <a:chOff x="0" y="0"/>
          <a:chExt cx="0" cy="0"/>
        </a:xfrm>
      </p:grpSpPr>
      <p:sp>
        <p:nvSpPr>
          <p:cNvPr id="14337" name="Rectangle 2">
            <a:extLst>
              <a:ext uri="{FF2B5EF4-FFF2-40B4-BE49-F238E27FC236}">
                <a16:creationId xmlns:a16="http://schemas.microsoft.com/office/drawing/2014/main" id="{E4D9AC22-9D36-F278-1870-B5742BA6B3A9}"/>
              </a:ext>
            </a:extLst>
          </p:cNvPr>
          <p:cNvSpPr>
            <a:spLocks noGrp="1" noRot="1" noChangeAspect="1" noChangeArrowheads="1" noTextEdit="1"/>
          </p:cNvSpPr>
          <p:nvPr>
            <p:ph type="sldImg"/>
          </p:nvPr>
        </p:nvSpPr>
        <p:spPr>
          <a:xfrm>
            <a:off x="381000" y="685800"/>
            <a:ext cx="6096000" cy="3429000"/>
          </a:xfrm>
          <a:ln/>
        </p:spPr>
        <p:txBody>
          <a:bodyPr/>
          <a:lstStyle/>
          <a:p>
            <a:endParaRPr lang="en-ZA"/>
          </a:p>
        </p:txBody>
      </p:sp>
      <p:sp>
        <p:nvSpPr>
          <p:cNvPr id="14338" name="Rectangle 3">
            <a:extLst>
              <a:ext uri="{FF2B5EF4-FFF2-40B4-BE49-F238E27FC236}">
                <a16:creationId xmlns:a16="http://schemas.microsoft.com/office/drawing/2014/main" id="{08BA131F-34EE-ADED-6C26-75C0D7FB680C}"/>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686516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37A68-0BE6-4C92-996B-F98920B10B17}"/>
            </a:ext>
          </a:extLst>
        </p:cNvPr>
        <p:cNvGrpSpPr/>
        <p:nvPr/>
      </p:nvGrpSpPr>
      <p:grpSpPr>
        <a:xfrm>
          <a:off x="0" y="0"/>
          <a:ext cx="0" cy="0"/>
          <a:chOff x="0" y="0"/>
          <a:chExt cx="0" cy="0"/>
        </a:xfrm>
      </p:grpSpPr>
      <p:sp>
        <p:nvSpPr>
          <p:cNvPr id="14337" name="Rectangle 2">
            <a:extLst>
              <a:ext uri="{FF2B5EF4-FFF2-40B4-BE49-F238E27FC236}">
                <a16:creationId xmlns:a16="http://schemas.microsoft.com/office/drawing/2014/main" id="{4A45C3C7-A854-F368-F49C-74F09349E309}"/>
              </a:ext>
            </a:extLst>
          </p:cNvPr>
          <p:cNvSpPr>
            <a:spLocks noGrp="1" noRot="1" noChangeAspect="1" noChangeArrowheads="1" noTextEdit="1"/>
          </p:cNvSpPr>
          <p:nvPr>
            <p:ph type="sldImg"/>
          </p:nvPr>
        </p:nvSpPr>
        <p:spPr>
          <a:xfrm>
            <a:off x="381000" y="685800"/>
            <a:ext cx="6096000" cy="3429000"/>
          </a:xfrm>
          <a:ln/>
        </p:spPr>
        <p:txBody>
          <a:bodyPr/>
          <a:lstStyle/>
          <a:p>
            <a:endParaRPr lang="en-ZA"/>
          </a:p>
        </p:txBody>
      </p:sp>
      <p:sp>
        <p:nvSpPr>
          <p:cNvPr id="14338" name="Rectangle 3">
            <a:extLst>
              <a:ext uri="{FF2B5EF4-FFF2-40B4-BE49-F238E27FC236}">
                <a16:creationId xmlns:a16="http://schemas.microsoft.com/office/drawing/2014/main" id="{4B485AB1-F682-3277-FD72-B99364D5A9F3}"/>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745229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74175-AF46-6ECE-3F4C-8AAED6252BE0}"/>
            </a:ext>
          </a:extLst>
        </p:cNvPr>
        <p:cNvGrpSpPr/>
        <p:nvPr/>
      </p:nvGrpSpPr>
      <p:grpSpPr>
        <a:xfrm>
          <a:off x="0" y="0"/>
          <a:ext cx="0" cy="0"/>
          <a:chOff x="0" y="0"/>
          <a:chExt cx="0" cy="0"/>
        </a:xfrm>
      </p:grpSpPr>
      <p:sp>
        <p:nvSpPr>
          <p:cNvPr id="14337" name="Rectangle 2">
            <a:extLst>
              <a:ext uri="{FF2B5EF4-FFF2-40B4-BE49-F238E27FC236}">
                <a16:creationId xmlns:a16="http://schemas.microsoft.com/office/drawing/2014/main" id="{0A4B49A7-58C8-C09B-D122-6841D0ABDB0B}"/>
              </a:ext>
            </a:extLst>
          </p:cNvPr>
          <p:cNvSpPr>
            <a:spLocks noGrp="1" noRot="1" noChangeAspect="1" noChangeArrowheads="1" noTextEdit="1"/>
          </p:cNvSpPr>
          <p:nvPr>
            <p:ph type="sldImg"/>
          </p:nvPr>
        </p:nvSpPr>
        <p:spPr>
          <a:xfrm>
            <a:off x="381000" y="685800"/>
            <a:ext cx="6096000" cy="3429000"/>
          </a:xfrm>
          <a:ln/>
        </p:spPr>
        <p:txBody>
          <a:bodyPr/>
          <a:lstStyle/>
          <a:p>
            <a:endParaRPr lang="en-ZA"/>
          </a:p>
        </p:txBody>
      </p:sp>
      <p:sp>
        <p:nvSpPr>
          <p:cNvPr id="14338" name="Rectangle 3">
            <a:extLst>
              <a:ext uri="{FF2B5EF4-FFF2-40B4-BE49-F238E27FC236}">
                <a16:creationId xmlns:a16="http://schemas.microsoft.com/office/drawing/2014/main" id="{04881401-B801-AD2A-8082-4587C0623286}"/>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44006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FAB21-AE64-470E-5CC4-4DE4DCC8ECE7}"/>
            </a:ext>
          </a:extLst>
        </p:cNvPr>
        <p:cNvGrpSpPr/>
        <p:nvPr/>
      </p:nvGrpSpPr>
      <p:grpSpPr>
        <a:xfrm>
          <a:off x="0" y="0"/>
          <a:ext cx="0" cy="0"/>
          <a:chOff x="0" y="0"/>
          <a:chExt cx="0" cy="0"/>
        </a:xfrm>
      </p:grpSpPr>
      <p:sp>
        <p:nvSpPr>
          <p:cNvPr id="14337" name="Rectangle 2">
            <a:extLst>
              <a:ext uri="{FF2B5EF4-FFF2-40B4-BE49-F238E27FC236}">
                <a16:creationId xmlns:a16="http://schemas.microsoft.com/office/drawing/2014/main" id="{CDF53FDC-CCAB-A54C-8B6A-C3BFBEB46DB9}"/>
              </a:ext>
            </a:extLst>
          </p:cNvPr>
          <p:cNvSpPr>
            <a:spLocks noGrp="1" noRot="1" noChangeAspect="1" noChangeArrowheads="1" noTextEdit="1"/>
          </p:cNvSpPr>
          <p:nvPr>
            <p:ph type="sldImg"/>
          </p:nvPr>
        </p:nvSpPr>
        <p:spPr>
          <a:xfrm>
            <a:off x="381000" y="685800"/>
            <a:ext cx="6096000" cy="3429000"/>
          </a:xfrm>
          <a:ln/>
        </p:spPr>
        <p:txBody>
          <a:bodyPr/>
          <a:lstStyle/>
          <a:p>
            <a:endParaRPr lang="en-ZA"/>
          </a:p>
        </p:txBody>
      </p:sp>
      <p:sp>
        <p:nvSpPr>
          <p:cNvPr id="14338" name="Rectangle 3">
            <a:extLst>
              <a:ext uri="{FF2B5EF4-FFF2-40B4-BE49-F238E27FC236}">
                <a16:creationId xmlns:a16="http://schemas.microsoft.com/office/drawing/2014/main" id="{4F79CC37-72ED-EC45-4407-1BB232C4489A}"/>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232723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g3d1c5a28262_0_83:notes"/>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ZA"/>
          </a:p>
        </p:txBody>
      </p:sp>
      <p:sp>
        <p:nvSpPr>
          <p:cNvPr id="937" name="Google Shape;937;g3d1c5a28262_0_83:notes"/>
          <p:cNvSpPr txBox="1">
            <a:spLocks noGrp="1"/>
          </p:cNvSpPr>
          <p:nvPr>
            <p:ph type="body" idx="1"/>
          </p:nvPr>
        </p:nvSpPr>
        <p:spPr>
          <a:xfrm>
            <a:off x="0" y="0"/>
            <a:ext cx="39999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dirty="0">
              <a:solidFill>
                <a:schemeClr val="dk1"/>
              </a:solidFill>
              <a:latin typeface="Arial"/>
              <a:ea typeface="Arial"/>
              <a:cs typeface="Arial"/>
              <a:sym typeface="Arial"/>
            </a:endParaRPr>
          </a:p>
        </p:txBody>
      </p:sp>
      <p:sp>
        <p:nvSpPr>
          <p:cNvPr id="938" name="Google Shape;938;g3d1c5a28262_0_83:notes"/>
          <p:cNvSpPr txBox="1">
            <a:spLocks noGrp="1"/>
          </p:cNvSpPr>
          <p:nvPr>
            <p:ph type="sldNum" idx="12"/>
          </p:nvPr>
        </p:nvSpPr>
        <p:spPr>
          <a:xfrm>
            <a:off x="0" y="0"/>
            <a:ext cx="3999900" cy="3000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fld id="{00000000-1234-1234-1234-123412341234}" type="slidenum">
              <a:rPr kumimoji="0" lang="en-ZA" sz="18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t>35</a:t>
            </a:fld>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71130-77E5-A2D8-63E9-57F3F6E6F2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2FAB0-33A4-5ED6-2BF3-8D366AABFA09}"/>
              </a:ext>
            </a:extLst>
          </p:cNvPr>
          <p:cNvSpPr>
            <a:spLocks noGrp="1" noRot="1" noChangeAspect="1"/>
          </p:cNvSpPr>
          <p:nvPr>
            <p:ph type="sldImg"/>
          </p:nvPr>
        </p:nvSpPr>
        <p:spPr/>
        <p:txBody>
          <a:bodyPr/>
          <a:lstStyle/>
          <a:p>
            <a:endParaRPr lang="en-ZA"/>
          </a:p>
        </p:txBody>
      </p:sp>
      <p:sp>
        <p:nvSpPr>
          <p:cNvPr id="3" name="Notes Placeholder 2">
            <a:extLst>
              <a:ext uri="{FF2B5EF4-FFF2-40B4-BE49-F238E27FC236}">
                <a16:creationId xmlns:a16="http://schemas.microsoft.com/office/drawing/2014/main" id="{571FC2BE-9927-D266-F0DD-DEC29DD27DB3}"/>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5B55655C-FF5A-4F39-E891-222B32AE512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03F3B-6ECC-475E-BE81-A32D449A22DB}" type="slidenum">
              <a:rPr kumimoji="0" lang="en-V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V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45646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42D2A421-5C47-0B49-A6A4-0F919B6F5D3E}" type="slidenum">
              <a:rPr lang="en-US" smtClean="0"/>
              <a:t>‹#›</a:t>
            </a:fld>
            <a:endParaRPr lang="en-US"/>
          </a:p>
        </p:txBody>
      </p:sp>
      <p:pic>
        <p:nvPicPr>
          <p:cNvPr id="7" name="Picture 6" descr="Powerpoint Anet Muir 2-0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545"/>
            <a:ext cx="12192000" cy="6858000"/>
          </a:xfrm>
          <a:prstGeom prst="rect">
            <a:avLst/>
          </a:prstGeom>
        </p:spPr>
      </p:pic>
    </p:spTree>
    <p:extLst>
      <p:ext uri="{BB962C8B-B14F-4D97-AF65-F5344CB8AC3E}">
        <p14:creationId xmlns:p14="http://schemas.microsoft.com/office/powerpoint/2010/main" val="2328325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9"/>
        <p:cNvGrpSpPr/>
        <p:nvPr/>
      </p:nvGrpSpPr>
      <p:grpSpPr>
        <a:xfrm>
          <a:off x="0" y="0"/>
          <a:ext cx="0" cy="0"/>
          <a:chOff x="0" y="0"/>
          <a:chExt cx="0" cy="0"/>
        </a:xfrm>
      </p:grpSpPr>
      <p:sp>
        <p:nvSpPr>
          <p:cNvPr id="180" name="Google Shape;180;p3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3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p3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2054957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83"/>
        <p:cNvGrpSpPr/>
        <p:nvPr/>
      </p:nvGrpSpPr>
      <p:grpSpPr>
        <a:xfrm>
          <a:off x="0" y="0"/>
          <a:ext cx="0" cy="0"/>
          <a:chOff x="0" y="0"/>
          <a:chExt cx="0" cy="0"/>
        </a:xfrm>
      </p:grpSpPr>
      <p:sp>
        <p:nvSpPr>
          <p:cNvPr id="184" name="Google Shape;184;p32"/>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32"/>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6" name="Google Shape;186;p3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3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3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3726305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89"/>
        <p:cNvGrpSpPr/>
        <p:nvPr/>
      </p:nvGrpSpPr>
      <p:grpSpPr>
        <a:xfrm>
          <a:off x="0" y="0"/>
          <a:ext cx="0" cy="0"/>
          <a:chOff x="0" y="0"/>
          <a:chExt cx="0" cy="0"/>
        </a:xfrm>
      </p:grpSpPr>
      <p:sp>
        <p:nvSpPr>
          <p:cNvPr id="190" name="Google Shape;190;p33"/>
          <p:cNvSpPr txBox="1">
            <a:spLocks noGrp="1"/>
          </p:cNvSpPr>
          <p:nvPr>
            <p:ph type="title"/>
          </p:nvPr>
        </p:nvSpPr>
        <p:spPr>
          <a:xfrm>
            <a:off x="838200" y="422850"/>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33"/>
          <p:cNvSpPr txBox="1">
            <a:spLocks noGrp="1"/>
          </p:cNvSpPr>
          <p:nvPr>
            <p:ph type="body" idx="1"/>
          </p:nvPr>
        </p:nvSpPr>
        <p:spPr>
          <a:xfrm>
            <a:off x="838200" y="1883350"/>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3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3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4073664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95"/>
        <p:cNvGrpSpPr/>
        <p:nvPr/>
      </p:nvGrpSpPr>
      <p:grpSpPr>
        <a:xfrm>
          <a:off x="0" y="0"/>
          <a:ext cx="0" cy="0"/>
          <a:chOff x="0" y="0"/>
          <a:chExt cx="0" cy="0"/>
        </a:xfrm>
      </p:grpSpPr>
      <p:sp>
        <p:nvSpPr>
          <p:cNvPr id="196" name="Google Shape;196;p34"/>
          <p:cNvSpPr txBox="1">
            <a:spLocks noGrp="1"/>
          </p:cNvSpPr>
          <p:nvPr>
            <p:ph type="title"/>
          </p:nvPr>
        </p:nvSpPr>
        <p:spPr>
          <a:xfrm>
            <a:off x="838200" y="422850"/>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 name="Google Shape;197;p34"/>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34"/>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p3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0" name="Google Shape;200;p3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 name="Google Shape;201;p3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2736570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02"/>
        <p:cNvGrpSpPr/>
        <p:nvPr/>
      </p:nvGrpSpPr>
      <p:grpSpPr>
        <a:xfrm>
          <a:off x="0" y="0"/>
          <a:ext cx="0" cy="0"/>
          <a:chOff x="0" y="0"/>
          <a:chExt cx="0" cy="0"/>
        </a:xfrm>
      </p:grpSpPr>
      <p:sp>
        <p:nvSpPr>
          <p:cNvPr id="203" name="Google Shape;203;p35"/>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p35"/>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5" name="Google Shape;205;p35"/>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6" name="Google Shape;206;p35"/>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7" name="Google Shape;207;p35"/>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8" name="Google Shape;208;p3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9" name="Google Shape;209;p3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0" name="Google Shape;210;p3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47128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211"/>
        <p:cNvGrpSpPr/>
        <p:nvPr/>
      </p:nvGrpSpPr>
      <p:grpSpPr>
        <a:xfrm>
          <a:off x="0" y="0"/>
          <a:ext cx="0" cy="0"/>
          <a:chOff x="0" y="0"/>
          <a:chExt cx="0" cy="0"/>
        </a:xfrm>
      </p:grpSpPr>
      <p:sp>
        <p:nvSpPr>
          <p:cNvPr id="212" name="Google Shape;212;p36"/>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3" name="Google Shape;213;p36"/>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14" name="Google Shape;214;p36"/>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5" name="Google Shape;215;p3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p3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7" name="Google Shape;217;p3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3143658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218"/>
        <p:cNvGrpSpPr/>
        <p:nvPr/>
      </p:nvGrpSpPr>
      <p:grpSpPr>
        <a:xfrm>
          <a:off x="0" y="0"/>
          <a:ext cx="0" cy="0"/>
          <a:chOff x="0" y="0"/>
          <a:chExt cx="0" cy="0"/>
        </a:xfrm>
      </p:grpSpPr>
      <p:sp>
        <p:nvSpPr>
          <p:cNvPr id="219" name="Google Shape;219;p37"/>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0" name="Google Shape;220;p37"/>
          <p:cNvSpPr>
            <a:spLocks noGrp="1"/>
          </p:cNvSpPr>
          <p:nvPr>
            <p:ph type="pic" idx="2"/>
          </p:nvPr>
        </p:nvSpPr>
        <p:spPr>
          <a:xfrm>
            <a:off x="5183188" y="987425"/>
            <a:ext cx="6172200" cy="4873500"/>
          </a:xfrm>
          <a:prstGeom prst="rect">
            <a:avLst/>
          </a:prstGeom>
          <a:noFill/>
          <a:ln>
            <a:noFill/>
          </a:ln>
        </p:spPr>
        <p:txBody>
          <a:bodyPr/>
          <a:lstStyle/>
          <a:p>
            <a:endParaRPr lang="en-ZA"/>
          </a:p>
        </p:txBody>
      </p:sp>
      <p:sp>
        <p:nvSpPr>
          <p:cNvPr id="221" name="Google Shape;221;p37"/>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22" name="Google Shape;222;p3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3" name="Google Shape;223;p3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4" name="Google Shape;224;p3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2233198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225"/>
        <p:cNvGrpSpPr/>
        <p:nvPr/>
      </p:nvGrpSpPr>
      <p:grpSpPr>
        <a:xfrm>
          <a:off x="0" y="0"/>
          <a:ext cx="0" cy="0"/>
          <a:chOff x="0" y="0"/>
          <a:chExt cx="0" cy="0"/>
        </a:xfrm>
      </p:grpSpPr>
      <p:sp>
        <p:nvSpPr>
          <p:cNvPr id="226" name="Google Shape;226;p38"/>
          <p:cNvSpPr txBox="1">
            <a:spLocks noGrp="1"/>
          </p:cNvSpPr>
          <p:nvPr>
            <p:ph type="title"/>
          </p:nvPr>
        </p:nvSpPr>
        <p:spPr>
          <a:xfrm>
            <a:off x="838200" y="422850"/>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7" name="Google Shape;227;p38"/>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8" name="Google Shape;228;p3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9" name="Google Shape;229;p3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0" name="Google Shape;230;p3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2788559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231"/>
        <p:cNvGrpSpPr/>
        <p:nvPr/>
      </p:nvGrpSpPr>
      <p:grpSpPr>
        <a:xfrm>
          <a:off x="0" y="0"/>
          <a:ext cx="0" cy="0"/>
          <a:chOff x="0" y="0"/>
          <a:chExt cx="0" cy="0"/>
        </a:xfrm>
      </p:grpSpPr>
      <p:sp>
        <p:nvSpPr>
          <p:cNvPr id="232" name="Google Shape;232;p39"/>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3" name="Google Shape;233;p39"/>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4" name="Google Shape;234;p3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5" name="Google Shape;235;p3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6" name="Google Shape;236;p3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2069975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5C3951E-630B-4E83-8F94-318D9FB82768}"/>
              </a:ext>
            </a:extLst>
          </p:cNvPr>
          <p:cNvSpPr>
            <a:spLocks noGrp="1"/>
          </p:cNvSpPr>
          <p:nvPr>
            <p:ph type="sldNum" sz="quarter" idx="12"/>
          </p:nvPr>
        </p:nvSpPr>
        <p:spPr>
          <a:xfrm>
            <a:off x="9347200" y="6588052"/>
            <a:ext cx="28448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b="1">
                <a:solidFill>
                  <a:schemeClr val="bg1"/>
                </a:solidFill>
                <a:latin typeface="Arial" panose="020B0604020202020204" pitchFamily="34" charset="0"/>
                <a:cs typeface="Arial" panose="020B0604020202020204" pitchFamily="34" charset="0"/>
              </a:defRPr>
            </a:lvl1pPr>
          </a:lstStyle>
          <a:p>
            <a:pPr>
              <a:defRPr/>
            </a:pPr>
            <a:fld id="{C4EB9025-4637-4149-8F0E-BA50A7909C56}" type="slidenum">
              <a:rPr lang="en-US" altLang="en-US" smtClean="0"/>
              <a:pPr>
                <a:defRPr/>
              </a:pPr>
              <a:t>‹#›</a:t>
            </a:fld>
            <a:endParaRPr lang="en-US" altLang="en-US" dirty="0"/>
          </a:p>
        </p:txBody>
      </p:sp>
    </p:spTree>
    <p:extLst>
      <p:ext uri="{BB962C8B-B14F-4D97-AF65-F5344CB8AC3E}">
        <p14:creationId xmlns:p14="http://schemas.microsoft.com/office/powerpoint/2010/main" val="3879411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5C3951E-630B-4E83-8F94-318D9FB82768}"/>
              </a:ext>
            </a:extLst>
          </p:cNvPr>
          <p:cNvSpPr>
            <a:spLocks noGrp="1"/>
          </p:cNvSpPr>
          <p:nvPr>
            <p:ph type="sldNum" sz="quarter" idx="12"/>
          </p:nvPr>
        </p:nvSpPr>
        <p:spPr>
          <a:xfrm>
            <a:off x="8737601" y="6588052"/>
            <a:ext cx="28448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b="1">
                <a:solidFill>
                  <a:schemeClr val="bg1"/>
                </a:solidFill>
                <a:latin typeface="Arial" panose="020B0604020202020204" pitchFamily="34" charset="0"/>
                <a:cs typeface="Arial" panose="020B0604020202020204" pitchFamily="34" charset="0"/>
              </a:defRPr>
            </a:lvl1pPr>
          </a:lstStyle>
          <a:p>
            <a:pPr>
              <a:defRPr/>
            </a:pPr>
            <a:fld id="{C4EB9025-4637-4149-8F0E-BA50A7909C56}" type="slidenum">
              <a:rPr lang="en-US" altLang="en-US" smtClean="0"/>
              <a:pPr>
                <a:defRPr/>
              </a:pPr>
              <a:t>‹#›</a:t>
            </a:fld>
            <a:endParaRPr lang="en-US" altLang="en-US" dirty="0"/>
          </a:p>
        </p:txBody>
      </p:sp>
      <p:sp>
        <p:nvSpPr>
          <p:cNvPr id="4" name="Title 1">
            <a:extLst>
              <a:ext uri="{FF2B5EF4-FFF2-40B4-BE49-F238E27FC236}">
                <a16:creationId xmlns:a16="http://schemas.microsoft.com/office/drawing/2014/main" id="{7EE8426A-8BF5-4FB5-87D3-85075B2BA090}"/>
              </a:ext>
            </a:extLst>
          </p:cNvPr>
          <p:cNvSpPr>
            <a:spLocks noGrp="1"/>
          </p:cNvSpPr>
          <p:nvPr>
            <p:ph type="title"/>
          </p:nvPr>
        </p:nvSpPr>
        <p:spPr>
          <a:xfrm>
            <a:off x="609600" y="446567"/>
            <a:ext cx="10972800" cy="542262"/>
          </a:xfrm>
          <a:prstGeom prst="rect">
            <a:avLst/>
          </a:prstGeom>
        </p:spPr>
        <p:txBody>
          <a:bodyPr/>
          <a:lstStyle>
            <a:lvl1pPr>
              <a:defRPr sz="2400" b="1">
                <a:latin typeface="Arial" panose="020B0604020202020204" pitchFamily="34" charset="0"/>
                <a:cs typeface="Arial" panose="020B0604020202020204" pitchFamily="34" charset="0"/>
              </a:defRPr>
            </a:lvl1pPr>
          </a:lstStyle>
          <a:p>
            <a:r>
              <a:rPr lang="en-US"/>
              <a:t>Click to edit Master title style</a:t>
            </a:r>
          </a:p>
        </p:txBody>
      </p:sp>
      <p:sp>
        <p:nvSpPr>
          <p:cNvPr id="6" name="Content Placeholder 5">
            <a:extLst>
              <a:ext uri="{FF2B5EF4-FFF2-40B4-BE49-F238E27FC236}">
                <a16:creationId xmlns:a16="http://schemas.microsoft.com/office/drawing/2014/main" id="{E481D524-E8E3-4A62-A8F7-E279DD636560}"/>
              </a:ext>
            </a:extLst>
          </p:cNvPr>
          <p:cNvSpPr>
            <a:spLocks noGrp="1"/>
          </p:cNvSpPr>
          <p:nvPr>
            <p:ph sz="quarter" idx="13"/>
          </p:nvPr>
        </p:nvSpPr>
        <p:spPr>
          <a:xfrm>
            <a:off x="609601" y="1147763"/>
            <a:ext cx="10972800" cy="5118566"/>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340256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5C3951E-630B-4E83-8F94-318D9FB82768}"/>
              </a:ext>
            </a:extLst>
          </p:cNvPr>
          <p:cNvSpPr>
            <a:spLocks noGrp="1"/>
          </p:cNvSpPr>
          <p:nvPr>
            <p:ph type="sldNum" sz="quarter" idx="12"/>
          </p:nvPr>
        </p:nvSpPr>
        <p:spPr>
          <a:xfrm>
            <a:off x="8737601" y="6588052"/>
            <a:ext cx="28448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b="1">
                <a:solidFill>
                  <a:schemeClr val="bg1"/>
                </a:solidFill>
                <a:latin typeface="Arial" panose="020B0604020202020204" pitchFamily="34" charset="0"/>
                <a:cs typeface="Arial" panose="020B0604020202020204" pitchFamily="34" charset="0"/>
              </a:defRPr>
            </a:lvl1pPr>
          </a:lstStyle>
          <a:p>
            <a:pPr>
              <a:defRPr/>
            </a:pPr>
            <a:fld id="{C4EB9025-4637-4149-8F0E-BA50A7909C56}" type="slidenum">
              <a:rPr lang="en-US" altLang="en-US" smtClean="0"/>
              <a:pPr>
                <a:defRPr/>
              </a:pPr>
              <a:t>‹#›</a:t>
            </a:fld>
            <a:endParaRPr lang="en-US" altLang="en-US"/>
          </a:p>
        </p:txBody>
      </p:sp>
      <p:sp>
        <p:nvSpPr>
          <p:cNvPr id="4" name="Title 1">
            <a:extLst>
              <a:ext uri="{FF2B5EF4-FFF2-40B4-BE49-F238E27FC236}">
                <a16:creationId xmlns:a16="http://schemas.microsoft.com/office/drawing/2014/main" id="{7EE8426A-8BF5-4FB5-87D3-85075B2BA090}"/>
              </a:ext>
            </a:extLst>
          </p:cNvPr>
          <p:cNvSpPr>
            <a:spLocks noGrp="1"/>
          </p:cNvSpPr>
          <p:nvPr>
            <p:ph type="title"/>
          </p:nvPr>
        </p:nvSpPr>
        <p:spPr>
          <a:xfrm>
            <a:off x="609600" y="446567"/>
            <a:ext cx="10972800" cy="542262"/>
          </a:xfrm>
          <a:prstGeom prst="rect">
            <a:avLst/>
          </a:prstGeom>
        </p:spPr>
        <p:txBody>
          <a:bodyPr/>
          <a:lstStyle>
            <a:lvl1pPr>
              <a:defRPr sz="2400" b="1">
                <a:latin typeface="Arial" panose="020B0604020202020204" pitchFamily="34" charset="0"/>
                <a:cs typeface="Arial" panose="020B0604020202020204" pitchFamily="34" charset="0"/>
              </a:defRPr>
            </a:lvl1pPr>
          </a:lstStyle>
          <a:p>
            <a:r>
              <a:rPr lang="en-US"/>
              <a:t>Click to edit Master title style</a:t>
            </a:r>
          </a:p>
        </p:txBody>
      </p:sp>
      <p:sp>
        <p:nvSpPr>
          <p:cNvPr id="6" name="Content Placeholder 5">
            <a:extLst>
              <a:ext uri="{FF2B5EF4-FFF2-40B4-BE49-F238E27FC236}">
                <a16:creationId xmlns:a16="http://schemas.microsoft.com/office/drawing/2014/main" id="{E481D524-E8E3-4A62-A8F7-E279DD636560}"/>
              </a:ext>
            </a:extLst>
          </p:cNvPr>
          <p:cNvSpPr>
            <a:spLocks noGrp="1"/>
          </p:cNvSpPr>
          <p:nvPr>
            <p:ph sz="quarter" idx="13"/>
          </p:nvPr>
        </p:nvSpPr>
        <p:spPr>
          <a:xfrm>
            <a:off x="609601" y="1147763"/>
            <a:ext cx="10972800" cy="5118566"/>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4101076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4BB3BB-9952-4F2F-8983-326E26723075}"/>
              </a:ext>
            </a:extLst>
          </p:cNvPr>
          <p:cNvSpPr>
            <a:spLocks noGrp="1"/>
          </p:cNvSpPr>
          <p:nvPr>
            <p:ph type="dt" sz="half" idx="10"/>
          </p:nvPr>
        </p:nvSpPr>
        <p:spPr>
          <a:xfrm>
            <a:off x="609600" y="6356350"/>
            <a:ext cx="2844800" cy="365125"/>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cs typeface="+mn-cs"/>
              </a:defRPr>
            </a:lvl1pPr>
          </a:lstStyle>
          <a:p>
            <a:pPr>
              <a:defRPr/>
            </a:pPr>
            <a:endParaRPr lang="en-US"/>
          </a:p>
        </p:txBody>
      </p:sp>
      <p:sp>
        <p:nvSpPr>
          <p:cNvPr id="3" name="Footer Placeholder 2">
            <a:extLst>
              <a:ext uri="{FF2B5EF4-FFF2-40B4-BE49-F238E27FC236}">
                <a16:creationId xmlns:a16="http://schemas.microsoft.com/office/drawing/2014/main" id="{1E0D6449-5AB4-458F-BE55-EAC80575E7C3}"/>
              </a:ext>
            </a:extLst>
          </p:cNvPr>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sz="1350">
                <a:latin typeface="+mn-lt"/>
                <a:ea typeface="+mn-ea"/>
                <a:cs typeface="+mn-cs"/>
              </a:defRPr>
            </a:lvl1pPr>
          </a:lstStyle>
          <a:p>
            <a:pPr>
              <a:defRPr/>
            </a:pPr>
            <a:endParaRPr lang="en-US"/>
          </a:p>
        </p:txBody>
      </p:sp>
      <p:sp>
        <p:nvSpPr>
          <p:cNvPr id="4" name="Slide Number Placeholder 3">
            <a:extLst>
              <a:ext uri="{FF2B5EF4-FFF2-40B4-BE49-F238E27FC236}">
                <a16:creationId xmlns:a16="http://schemas.microsoft.com/office/drawing/2014/main" id="{0126EEA2-A03C-4252-B599-391DD715982B}"/>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cs typeface="+mn-cs"/>
              </a:defRPr>
            </a:lvl1pPr>
          </a:lstStyle>
          <a:p>
            <a:pPr>
              <a:defRPr/>
            </a:pPr>
            <a:fld id="{A353EDE0-7BCA-4CDF-9A43-1C4B031A103C}" type="slidenum">
              <a:rPr lang="en-US"/>
              <a:pPr>
                <a:defRPr/>
              </a:pPr>
              <a:t>‹#›</a:t>
            </a:fld>
            <a:endParaRPr lang="en-US"/>
          </a:p>
        </p:txBody>
      </p:sp>
    </p:spTree>
    <p:extLst>
      <p:ext uri="{BB962C8B-B14F-4D97-AF65-F5344CB8AC3E}">
        <p14:creationId xmlns:p14="http://schemas.microsoft.com/office/powerpoint/2010/main" val="3015649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ENTERING SLID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784F4E7-895B-4D35-AAAA-19EAF0AB1FF6}"/>
              </a:ext>
            </a:extLst>
          </p:cNvPr>
          <p:cNvSpPr txBox="1">
            <a:spLocks noChangeArrowheads="1"/>
          </p:cNvSpPr>
          <p:nvPr/>
        </p:nvSpPr>
        <p:spPr bwMode="auto">
          <a:xfrm>
            <a:off x="812800" y="457201"/>
            <a:ext cx="10464800" cy="415925"/>
          </a:xfrm>
          <a:prstGeom prst="rect">
            <a:avLst/>
          </a:prstGeom>
          <a:noFill/>
          <a:ln>
            <a:noFill/>
          </a:ln>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ZA" altLang="en-US" sz="2100" b="1" dirty="0">
                <a:cs typeface="Arial" panose="020B0604020202020204" pitchFamily="34" charset="0"/>
              </a:rPr>
              <a:t> </a:t>
            </a:r>
          </a:p>
        </p:txBody>
      </p:sp>
      <p:sp>
        <p:nvSpPr>
          <p:cNvPr id="4" name="Title 3"/>
          <p:cNvSpPr>
            <a:spLocks noGrp="1"/>
          </p:cNvSpPr>
          <p:nvPr>
            <p:ph type="title"/>
          </p:nvPr>
        </p:nvSpPr>
        <p:spPr>
          <a:xfrm>
            <a:off x="838200" y="365128"/>
            <a:ext cx="10515600" cy="615295"/>
          </a:xfrm>
          <a:prstGeom prst="rect">
            <a:avLst/>
          </a:prstGeom>
        </p:spPr>
        <p:txBody>
          <a:bodyPr/>
          <a:lstStyle>
            <a:lvl1pPr>
              <a:defRPr sz="2100" b="1"/>
            </a:lvl1pPr>
          </a:lstStyle>
          <a:p>
            <a:r>
              <a:rPr lang="en-US"/>
              <a:t>Click to edit Master title style</a:t>
            </a:r>
            <a:endParaRPr lang="en-ZA" dirty="0"/>
          </a:p>
        </p:txBody>
      </p:sp>
      <p:sp>
        <p:nvSpPr>
          <p:cNvPr id="6" name="Text Placeholder 5"/>
          <p:cNvSpPr>
            <a:spLocks noGrp="1"/>
          </p:cNvSpPr>
          <p:nvPr>
            <p:ph type="body" sz="quarter" idx="10"/>
          </p:nvPr>
        </p:nvSpPr>
        <p:spPr>
          <a:xfrm>
            <a:off x="878840" y="1458686"/>
            <a:ext cx="10058400" cy="3886200"/>
          </a:xfrm>
          <a:prstGeom prst="rect">
            <a:avLst/>
          </a:prstGeom>
        </p:spPr>
        <p:txBody>
          <a:bodyPr/>
          <a:lstStyle>
            <a:lvl1pPr>
              <a:defRPr sz="210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Tree>
    <p:extLst>
      <p:ext uri="{BB962C8B-B14F-4D97-AF65-F5344CB8AC3E}">
        <p14:creationId xmlns:p14="http://schemas.microsoft.com/office/powerpoint/2010/main" val="483283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EFAULT">
  <p:cSld name="DEFAULT">
    <p:bg>
      <p:bgPr>
        <a:solidFill>
          <a:schemeClr val="lt1"/>
        </a:solidFill>
        <a:effectLst/>
      </p:bgPr>
    </p:bg>
    <p:spTree>
      <p:nvGrpSpPr>
        <p:cNvPr id="1" name="Shape 167"/>
        <p:cNvGrpSpPr/>
        <p:nvPr/>
      </p:nvGrpSpPr>
      <p:grpSpPr>
        <a:xfrm>
          <a:off x="0" y="0"/>
          <a:ext cx="0" cy="0"/>
          <a:chOff x="0" y="0"/>
          <a:chExt cx="0" cy="0"/>
        </a:xfrm>
      </p:grpSpPr>
    </p:spTree>
    <p:extLst>
      <p:ext uri="{BB962C8B-B14F-4D97-AF65-F5344CB8AC3E}">
        <p14:creationId xmlns:p14="http://schemas.microsoft.com/office/powerpoint/2010/main" val="955787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68"/>
        <p:cNvGrpSpPr/>
        <p:nvPr/>
      </p:nvGrpSpPr>
      <p:grpSpPr>
        <a:xfrm>
          <a:off x="0" y="0"/>
          <a:ext cx="0" cy="0"/>
          <a:chOff x="0" y="0"/>
          <a:chExt cx="0" cy="0"/>
        </a:xfrm>
      </p:grpSpPr>
      <p:sp>
        <p:nvSpPr>
          <p:cNvPr id="169" name="Google Shape;169;p29"/>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p29"/>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171" name="Google Shape;171;p2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2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2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1164724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74"/>
        <p:cNvGrpSpPr/>
        <p:nvPr/>
      </p:nvGrpSpPr>
      <p:grpSpPr>
        <a:xfrm>
          <a:off x="0" y="0"/>
          <a:ext cx="0" cy="0"/>
          <a:chOff x="0" y="0"/>
          <a:chExt cx="0" cy="0"/>
        </a:xfrm>
      </p:grpSpPr>
      <p:sp>
        <p:nvSpPr>
          <p:cNvPr id="175" name="Google Shape;175;p30"/>
          <p:cNvSpPr txBox="1">
            <a:spLocks noGrp="1"/>
          </p:cNvSpPr>
          <p:nvPr>
            <p:ph type="title"/>
          </p:nvPr>
        </p:nvSpPr>
        <p:spPr>
          <a:xfrm>
            <a:off x="838200" y="422850"/>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3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3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3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24950117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3.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4514" y="-196537"/>
            <a:ext cx="12924259" cy="7332333"/>
          </a:xfrm>
          <a:prstGeom prst="rect">
            <a:avLst/>
          </a:prstGeom>
        </p:spPr>
      </p:pic>
    </p:spTree>
    <p:extLst>
      <p:ext uri="{BB962C8B-B14F-4D97-AF65-F5344CB8AC3E}">
        <p14:creationId xmlns:p14="http://schemas.microsoft.com/office/powerpoint/2010/main" val="1728813878"/>
      </p:ext>
    </p:extLst>
  </p:cSld>
  <p:clrMap bg1="lt1" tx1="dk1" bg2="lt2" tx2="dk2" accent1="accent1" accent2="accent2" accent3="accent3" accent4="accent4" accent5="accent5" accent6="accent6" hlink="hlink" folHlink="folHlink"/>
  <p:sldLayoutIdLst>
    <p:sldLayoutId id="2147485200" r:id="rId1"/>
    <p:sldLayoutId id="2147485211" r:id="rId2"/>
    <p:sldLayoutId id="21474851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229923"/>
      </p:ext>
    </p:extLst>
  </p:cSld>
  <p:clrMap bg1="lt1" tx1="dk1" bg2="lt2" tx2="dk2" accent1="accent1" accent2="accent2" accent3="accent3" accent4="accent4" accent5="accent5" accent6="accent6" hlink="hlink" folHlink="folHlink"/>
  <p:sldLayoutIdLst>
    <p:sldLayoutId id="2147485213" r:id="rId1"/>
    <p:sldLayoutId id="2147485214" r:id="rId2"/>
    <p:sldLayoutId id="2147485215" r:id="rId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p27"/>
          <p:cNvSpPr txBox="1">
            <a:spLocks noGrp="1"/>
          </p:cNvSpPr>
          <p:nvPr>
            <p:ph type="title"/>
          </p:nvPr>
        </p:nvSpPr>
        <p:spPr>
          <a:xfrm>
            <a:off x="838200" y="422850"/>
            <a:ext cx="10515600" cy="13257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163" name="Google Shape;163;p27"/>
          <p:cNvSpPr txBox="1">
            <a:spLocks noGrp="1"/>
          </p:cNvSpPr>
          <p:nvPr>
            <p:ph type="body" idx="1"/>
          </p:nvPr>
        </p:nvSpPr>
        <p:spPr>
          <a:xfrm>
            <a:off x="838200" y="1883350"/>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a:lnSpc>
                <a:spcPct val="90000"/>
              </a:lnSpc>
              <a:spcBef>
                <a:spcPts val="100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164" name="Google Shape;164;p2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65" name="Google Shape;165;p2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66" name="Google Shape;166;p2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121590314"/>
      </p:ext>
    </p:extLst>
  </p:cSld>
  <p:clrMap bg1="lt1" tx1="dk1" bg2="dk2" tx2="lt2" accent1="accent1" accent2="accent2" accent3="accent3" accent4="accent4" accent5="accent5" accent6="accent6" hlink="hlink" folHlink="folHlink"/>
  <p:sldLayoutIdLst>
    <p:sldLayoutId id="2147485217" r:id="rId1"/>
    <p:sldLayoutId id="2147485218" r:id="rId2"/>
    <p:sldLayoutId id="2147485219" r:id="rId3"/>
    <p:sldLayoutId id="2147485220" r:id="rId4"/>
    <p:sldLayoutId id="2147485221" r:id="rId5"/>
    <p:sldLayoutId id="2147485222" r:id="rId6"/>
    <p:sldLayoutId id="2147485223" r:id="rId7"/>
    <p:sldLayoutId id="2147485224" r:id="rId8"/>
    <p:sldLayoutId id="2147485225" r:id="rId9"/>
    <p:sldLayoutId id="2147485226" r:id="rId10"/>
    <p:sldLayoutId id="2147485227" r:id="rId11"/>
    <p:sldLayoutId id="2147485228"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9"/>
          <p:cNvSpPr txBox="1">
            <a:spLocks noChangeArrowheads="1"/>
          </p:cNvSpPr>
          <p:nvPr/>
        </p:nvSpPr>
        <p:spPr bwMode="auto">
          <a:xfrm>
            <a:off x="7205630" y="2941412"/>
            <a:ext cx="547029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solidFill>
                  <a:srgbClr val="FFFFFF"/>
                </a:solidFill>
              </a:rPr>
              <a:t>Presented by:      Dr Sean Phillips	</a:t>
            </a:r>
          </a:p>
          <a:p>
            <a:pPr eaLnBrk="1" hangingPunct="1"/>
            <a:r>
              <a:rPr lang="en-US" sz="1200" dirty="0">
                <a:solidFill>
                  <a:srgbClr val="FFFFFF"/>
                </a:solidFill>
              </a:rPr>
              <a:t>Designation:	       Director-General</a:t>
            </a:r>
          </a:p>
        </p:txBody>
      </p:sp>
      <p:sp>
        <p:nvSpPr>
          <p:cNvPr id="6" name="TextBox 5">
            <a:extLst>
              <a:ext uri="{FF2B5EF4-FFF2-40B4-BE49-F238E27FC236}">
                <a16:creationId xmlns:a16="http://schemas.microsoft.com/office/drawing/2014/main" id="{D928070B-9216-966B-632D-CF6BCD6C6209}"/>
              </a:ext>
            </a:extLst>
          </p:cNvPr>
          <p:cNvSpPr txBox="1"/>
          <p:nvPr/>
        </p:nvSpPr>
        <p:spPr>
          <a:xfrm>
            <a:off x="7099300" y="587488"/>
            <a:ext cx="4914900" cy="307777"/>
          </a:xfrm>
          <a:prstGeom prst="rect">
            <a:avLst/>
          </a:prstGeom>
          <a:noFill/>
        </p:spPr>
        <p:txBody>
          <a:bodyPr wrap="square" rtlCol="0">
            <a:spAutoFit/>
          </a:bodyPr>
          <a:lstStyle/>
          <a:p>
            <a:pPr algn="r"/>
            <a:r>
              <a:rPr lang="en-US" sz="1400" b="1" dirty="0">
                <a:solidFill>
                  <a:schemeClr val="bg1"/>
                </a:solidFill>
                <a:latin typeface="Arial" panose="020B0604020202020204" pitchFamily="34" charset="0"/>
                <a:cs typeface="Arial" panose="020B0604020202020204" pitchFamily="34" charset="0"/>
              </a:rPr>
              <a:t>NATIONAL MINISTERIAL WEBINAR</a:t>
            </a:r>
            <a:endParaRPr lang="en-ZA" sz="1400"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928070B-9216-966B-632D-CF6BCD6C6209}"/>
              </a:ext>
            </a:extLst>
          </p:cNvPr>
          <p:cNvSpPr txBox="1"/>
          <p:nvPr/>
        </p:nvSpPr>
        <p:spPr>
          <a:xfrm>
            <a:off x="6818199" y="1038344"/>
            <a:ext cx="5270500" cy="1938992"/>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PROGRESS WITH IMPLEMENTATION OF THE 2025</a:t>
            </a:r>
          </a:p>
          <a:p>
            <a:pPr algn="r"/>
            <a:r>
              <a:rPr lang="en-US" sz="2400" b="1" dirty="0">
                <a:solidFill>
                  <a:schemeClr val="bg1"/>
                </a:solidFill>
                <a:latin typeface="Arial" panose="020B0604020202020204" pitchFamily="34" charset="0"/>
                <a:cs typeface="Arial" panose="020B0604020202020204" pitchFamily="34" charset="0"/>
              </a:rPr>
              <a:t>WATER AND SANITATION INDABA RESOLUTIONS </a:t>
            </a:r>
          </a:p>
          <a:p>
            <a:pPr algn="r"/>
            <a:r>
              <a:rPr lang="en-US" sz="2400" b="1" dirty="0">
                <a:solidFill>
                  <a:srgbClr val="CCFFCC"/>
                </a:solidFill>
                <a:latin typeface="Arial" panose="020B0604020202020204" pitchFamily="34" charset="0"/>
                <a:cs typeface="Arial" panose="020B0604020202020204" pitchFamily="34" charset="0"/>
              </a:rPr>
              <a:t> </a:t>
            </a:r>
            <a:endParaRPr lang="en-ZA" sz="2400" b="1" dirty="0">
              <a:solidFill>
                <a:srgbClr val="CCFFCC"/>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928070B-9216-966B-632D-CF6BCD6C6209}"/>
              </a:ext>
            </a:extLst>
          </p:cNvPr>
          <p:cNvSpPr txBox="1"/>
          <p:nvPr/>
        </p:nvSpPr>
        <p:spPr>
          <a:xfrm>
            <a:off x="1271464" y="5296436"/>
            <a:ext cx="1587500" cy="523220"/>
          </a:xfrm>
          <a:prstGeom prst="rect">
            <a:avLst/>
          </a:prstGeom>
          <a:noFill/>
        </p:spPr>
        <p:txBody>
          <a:bodyPr wrap="square" rtlCol="0">
            <a:spAutoFit/>
          </a:bodyPr>
          <a:lstStyle/>
          <a:p>
            <a:pPr algn="ctr"/>
            <a:r>
              <a:rPr lang="en-GB" sz="1400" b="1" dirty="0">
                <a:solidFill>
                  <a:schemeClr val="bg1"/>
                </a:solidFill>
              </a:rPr>
              <a:t>FRIDAY, </a:t>
            </a:r>
            <a:br>
              <a:rPr lang="en-GB" sz="1400" b="1" dirty="0">
                <a:solidFill>
                  <a:schemeClr val="bg1"/>
                </a:solidFill>
              </a:rPr>
            </a:br>
            <a:r>
              <a:rPr lang="en-GB" sz="1400" b="1" dirty="0">
                <a:solidFill>
                  <a:schemeClr val="bg1"/>
                </a:solidFill>
              </a:rPr>
              <a:t>10 APRIL 2026</a:t>
            </a:r>
            <a:endParaRPr lang="en-ZA" sz="1400" dirty="0">
              <a:solidFill>
                <a:schemeClr val="bg1"/>
              </a:solidFill>
            </a:endParaRPr>
          </a:p>
        </p:txBody>
      </p:sp>
      <p:sp>
        <p:nvSpPr>
          <p:cNvPr id="9" name="TextBox 8">
            <a:extLst>
              <a:ext uri="{FF2B5EF4-FFF2-40B4-BE49-F238E27FC236}">
                <a16:creationId xmlns:a16="http://schemas.microsoft.com/office/drawing/2014/main" id="{D928070B-9216-966B-632D-CF6BCD6C6209}"/>
              </a:ext>
            </a:extLst>
          </p:cNvPr>
          <p:cNvSpPr txBox="1"/>
          <p:nvPr/>
        </p:nvSpPr>
        <p:spPr>
          <a:xfrm>
            <a:off x="3962478" y="5257290"/>
            <a:ext cx="1587500" cy="523220"/>
          </a:xfrm>
          <a:prstGeom prst="rect">
            <a:avLst/>
          </a:prstGeom>
          <a:noFill/>
        </p:spPr>
        <p:txBody>
          <a:bodyPr wrap="square" rtlCol="0">
            <a:spAutoFit/>
          </a:bodyPr>
          <a:lstStyle/>
          <a:p>
            <a:pPr algn="ctr"/>
            <a:r>
              <a:rPr lang="en-GB" sz="1400" dirty="0">
                <a:solidFill>
                  <a:srgbClr val="FFFFFF"/>
                </a:solidFill>
              </a:rPr>
              <a:t>TIME:</a:t>
            </a:r>
            <a:endParaRPr lang="en-ZA" sz="1400" dirty="0">
              <a:solidFill>
                <a:srgbClr val="FFFFFF"/>
              </a:solidFill>
            </a:endParaRPr>
          </a:p>
          <a:p>
            <a:pPr algn="ctr"/>
            <a:r>
              <a:rPr lang="en-GB" sz="1400" b="1" dirty="0">
                <a:solidFill>
                  <a:srgbClr val="FFFFFF"/>
                </a:solidFill>
              </a:rPr>
              <a:t>10:00 to 13:00</a:t>
            </a:r>
            <a:endParaRPr lang="en-ZA" sz="1400" dirty="0">
              <a:solidFill>
                <a:srgbClr val="FFFFFF"/>
              </a:solidFill>
            </a:endParaRPr>
          </a:p>
        </p:txBody>
      </p:sp>
      <p:sp>
        <p:nvSpPr>
          <p:cNvPr id="10" name="TextBox 9">
            <a:extLst>
              <a:ext uri="{FF2B5EF4-FFF2-40B4-BE49-F238E27FC236}">
                <a16:creationId xmlns:a16="http://schemas.microsoft.com/office/drawing/2014/main" id="{D928070B-9216-966B-632D-CF6BCD6C6209}"/>
              </a:ext>
            </a:extLst>
          </p:cNvPr>
          <p:cNvSpPr txBox="1"/>
          <p:nvPr/>
        </p:nvSpPr>
        <p:spPr>
          <a:xfrm>
            <a:off x="6529264" y="5080992"/>
            <a:ext cx="1687636" cy="738664"/>
          </a:xfrm>
          <a:prstGeom prst="rect">
            <a:avLst/>
          </a:prstGeom>
          <a:noFill/>
        </p:spPr>
        <p:txBody>
          <a:bodyPr wrap="square" rtlCol="0">
            <a:spAutoFit/>
          </a:bodyPr>
          <a:lstStyle/>
          <a:p>
            <a:pPr algn="ctr"/>
            <a:r>
              <a:rPr lang="en-GB" sz="1400" dirty="0">
                <a:solidFill>
                  <a:srgbClr val="FFFFFF"/>
                </a:solidFill>
              </a:rPr>
              <a:t>VENUE:</a:t>
            </a:r>
            <a:endParaRPr lang="en-ZA" sz="1400" dirty="0">
              <a:solidFill>
                <a:srgbClr val="FFFFFF"/>
              </a:solidFill>
            </a:endParaRPr>
          </a:p>
          <a:p>
            <a:pPr algn="ctr"/>
            <a:r>
              <a:rPr lang="en-GB" sz="1400" b="1" dirty="0">
                <a:solidFill>
                  <a:srgbClr val="FFFFFF"/>
                </a:solidFill>
              </a:rPr>
              <a:t>ZOOM VIRTUAL PLATFORM</a:t>
            </a:r>
            <a:endParaRPr lang="en-ZA" sz="1400" dirty="0">
              <a:solidFill>
                <a:srgbClr val="FFFFFF"/>
              </a:solidFill>
            </a:endParaRPr>
          </a:p>
        </p:txBody>
      </p:sp>
    </p:spTree>
    <p:extLst>
      <p:ext uri="{BB962C8B-B14F-4D97-AF65-F5344CB8AC3E}">
        <p14:creationId xmlns:p14="http://schemas.microsoft.com/office/powerpoint/2010/main" val="2741882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628DD-8E95-2EAB-E422-4B53730D3CFE}"/>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427F523E-6028-37C5-F955-C3730560A39C}"/>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10</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32BA7C27-B633-7BA8-86B8-EB51F16D05AF}"/>
              </a:ext>
            </a:extLst>
          </p:cNvPr>
          <p:cNvSpPr txBox="1">
            <a:spLocks/>
          </p:cNvSpPr>
          <p:nvPr/>
        </p:nvSpPr>
        <p:spPr bwMode="auto">
          <a:xfrm>
            <a:off x="467065" y="317203"/>
            <a:ext cx="11724935" cy="19546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800" b="1" dirty="0">
                <a:solidFill>
                  <a:schemeClr val="tx2"/>
                </a:solidFill>
              </a:rPr>
              <a:t>Theme 3:Enhancing and Strengthening technical and operational capacity and efficiency</a:t>
            </a:r>
          </a:p>
        </p:txBody>
      </p:sp>
      <p:sp>
        <p:nvSpPr>
          <p:cNvPr id="3" name="TextBox 2">
            <a:extLst>
              <a:ext uri="{FF2B5EF4-FFF2-40B4-BE49-F238E27FC236}">
                <a16:creationId xmlns:a16="http://schemas.microsoft.com/office/drawing/2014/main" id="{2FB1CE17-AE9D-5C79-8BFE-E67E101F585A}"/>
              </a:ext>
            </a:extLst>
          </p:cNvPr>
          <p:cNvSpPr txBox="1"/>
          <p:nvPr/>
        </p:nvSpPr>
        <p:spPr>
          <a:xfrm>
            <a:off x="172720" y="1056940"/>
            <a:ext cx="11800205" cy="2840521"/>
          </a:xfrm>
          <a:prstGeom prst="rect">
            <a:avLst/>
          </a:prstGeom>
          <a:noFill/>
        </p:spPr>
        <p:txBody>
          <a:bodyPr wrap="square">
            <a:spAutoFit/>
          </a:bodyPr>
          <a:lstStyle/>
          <a:p>
            <a:pPr marL="342900" indent="-342900" algn="just">
              <a:lnSpc>
                <a:spcPct val="115000"/>
              </a:lnSpc>
              <a:spcBef>
                <a:spcPts val="600"/>
              </a:spcBef>
              <a:buFont typeface="Arial" panose="020B0604020202020204" pitchFamily="34" charset="0"/>
              <a:buChar char="•"/>
            </a:pPr>
            <a:r>
              <a:rPr lang="en-US" dirty="0"/>
              <a:t>For wastewater the 2025 Full Green Drop report corroborates this, with a further deterioration in the performance of municipal wastewater systems between the previous 2022 Full Green Drop Report:</a:t>
            </a:r>
          </a:p>
          <a:p>
            <a:pPr marL="628650" lvl="1" indent="-361950" algn="just">
              <a:spcBef>
                <a:spcPts val="600"/>
              </a:spcBef>
              <a:spcAft>
                <a:spcPts val="600"/>
              </a:spcAft>
              <a:buFont typeface="Courier New" panose="02070309020205020404" pitchFamily="49" charset="0"/>
              <a:buChar char="o"/>
            </a:pPr>
            <a:r>
              <a:rPr lang="en-US" dirty="0"/>
              <a:t>There has been an increase in the percentage of systems in a critical state of performance, from 39% (334 systems) in the 2022 GD Report to 47% (396 systems) in the 2025 GD Report</a:t>
            </a:r>
          </a:p>
          <a:p>
            <a:pPr marL="628650" lvl="1" indent="-361950" algn="just">
              <a:spcBef>
                <a:spcPts val="600"/>
              </a:spcBef>
              <a:spcAft>
                <a:spcPts val="600"/>
              </a:spcAft>
              <a:buFont typeface="Courier New" panose="02070309020205020404" pitchFamily="49" charset="0"/>
              <a:buChar char="o"/>
            </a:pPr>
            <a:r>
              <a:rPr lang="en-ZA" dirty="0"/>
              <a:t>The percentage of systems in a excellent or good (above 80%) state of performance declined from 14% (118 systems) in the 2022 GD Report to 8% (66 systems) in the 2025 GD Report</a:t>
            </a:r>
          </a:p>
          <a:p>
            <a:pPr marL="342900" lvl="0" indent="-342900" algn="just">
              <a:lnSpc>
                <a:spcPct val="115000"/>
              </a:lnSpc>
              <a:spcBef>
                <a:spcPts val="600"/>
              </a:spcBef>
              <a:buFont typeface="Arial" panose="020B0604020202020204" pitchFamily="34" charset="0"/>
              <a:buChar char="•"/>
            </a:pPr>
            <a:r>
              <a:rPr lang="en-ZA" dirty="0">
                <a:effectLst/>
                <a:ea typeface="Calibri" panose="020F0502020204030204" pitchFamily="34" charset="0"/>
                <a:cs typeface="Times New Roman" panose="02020603050405020304" pitchFamily="18" charset="0"/>
              </a:rPr>
              <a:t>Thirty Eight (26%) WSAs have Corrective Action Plans Outstanding for one or more corrective action plans (CAPs) to DWS, to address poor performance in terms of either the Blue, Green or No Drop reports</a:t>
            </a:r>
            <a:endParaRPr lang="en-US" dirty="0"/>
          </a:p>
        </p:txBody>
      </p:sp>
    </p:spTree>
    <p:extLst>
      <p:ext uri="{BB962C8B-B14F-4D97-AF65-F5344CB8AC3E}">
        <p14:creationId xmlns:p14="http://schemas.microsoft.com/office/powerpoint/2010/main" val="330319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FDE7F-C52D-E927-CB2B-D8CEC2AC554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C35977-3B14-404B-1D62-6FCB0EBC527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53EDE0-7BCA-4CDF-9A43-1C4B031A103C}" type="slidenum">
              <a:rPr kumimoji="0" lang="en-US" sz="135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35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3" name="TextBox 2">
            <a:extLst>
              <a:ext uri="{FF2B5EF4-FFF2-40B4-BE49-F238E27FC236}">
                <a16:creationId xmlns:a16="http://schemas.microsoft.com/office/drawing/2014/main" id="{F1C78839-2451-991B-21CB-65161D5C5B94}"/>
              </a:ext>
            </a:extLst>
          </p:cNvPr>
          <p:cNvSpPr txBox="1"/>
          <p:nvPr/>
        </p:nvSpPr>
        <p:spPr>
          <a:xfrm>
            <a:off x="220131" y="230314"/>
            <a:ext cx="94657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F497D"/>
                </a:solidFill>
                <a:effectLst/>
                <a:uLnTx/>
                <a:uFillTx/>
                <a:latin typeface="Calibri"/>
                <a:ea typeface="+mn-ea"/>
                <a:cs typeface="+mn-cs"/>
              </a:rPr>
              <a:t>WSAs with Corrective Actions Plans outstanding</a:t>
            </a:r>
            <a:r>
              <a:rPr kumimoji="0" lang="en-US" sz="2800" b="0" i="0" u="none" strike="noStrike" kern="1200" cap="none" spc="0" normalizeH="0" baseline="0" noProof="0" dirty="0">
                <a:ln>
                  <a:noFill/>
                </a:ln>
                <a:solidFill>
                  <a:prstClr val="black"/>
                </a:solidFill>
                <a:effectLst/>
                <a:uLnTx/>
                <a:uFillTx/>
                <a:latin typeface="Calibri"/>
                <a:ea typeface="+mn-ea"/>
                <a:cs typeface="+mn-cs"/>
              </a:rPr>
              <a:t>:</a:t>
            </a:r>
            <a:endParaRPr kumimoji="0" lang="en-ZA"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213E65BB-2666-DE5C-FC40-3D6C8B3ACA43}"/>
              </a:ext>
            </a:extLst>
          </p:cNvPr>
          <p:cNvSpPr txBox="1"/>
          <p:nvPr/>
        </p:nvSpPr>
        <p:spPr>
          <a:xfrm>
            <a:off x="220132" y="1083733"/>
            <a:ext cx="1176866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5" name="Table 4">
            <a:extLst>
              <a:ext uri="{FF2B5EF4-FFF2-40B4-BE49-F238E27FC236}">
                <a16:creationId xmlns:a16="http://schemas.microsoft.com/office/drawing/2014/main" id="{92B614C0-5291-6E57-41E2-D783AE6F4951}"/>
              </a:ext>
            </a:extLst>
          </p:cNvPr>
          <p:cNvGraphicFramePr>
            <a:graphicFrameLocks noGrp="1"/>
          </p:cNvGraphicFramePr>
          <p:nvPr/>
        </p:nvGraphicFramePr>
        <p:xfrm>
          <a:off x="220130" y="776595"/>
          <a:ext cx="11362267" cy="4175760"/>
        </p:xfrm>
        <a:graphic>
          <a:graphicData uri="http://schemas.openxmlformats.org/drawingml/2006/table">
            <a:tbl>
              <a:tblPr firstRow="1" firstCol="1" bandRow="1"/>
              <a:tblGrid>
                <a:gridCol w="1995848">
                  <a:extLst>
                    <a:ext uri="{9D8B030D-6E8A-4147-A177-3AD203B41FA5}">
                      <a16:colId xmlns:a16="http://schemas.microsoft.com/office/drawing/2014/main" val="2913452119"/>
                    </a:ext>
                  </a:extLst>
                </a:gridCol>
                <a:gridCol w="3748217">
                  <a:extLst>
                    <a:ext uri="{9D8B030D-6E8A-4147-A177-3AD203B41FA5}">
                      <a16:colId xmlns:a16="http://schemas.microsoft.com/office/drawing/2014/main" val="4131469754"/>
                    </a:ext>
                  </a:extLst>
                </a:gridCol>
                <a:gridCol w="1919416">
                  <a:extLst>
                    <a:ext uri="{9D8B030D-6E8A-4147-A177-3AD203B41FA5}">
                      <a16:colId xmlns:a16="http://schemas.microsoft.com/office/drawing/2014/main" val="2210499379"/>
                    </a:ext>
                  </a:extLst>
                </a:gridCol>
                <a:gridCol w="2141233">
                  <a:extLst>
                    <a:ext uri="{9D8B030D-6E8A-4147-A177-3AD203B41FA5}">
                      <a16:colId xmlns:a16="http://schemas.microsoft.com/office/drawing/2014/main" val="319525546"/>
                    </a:ext>
                  </a:extLst>
                </a:gridCol>
                <a:gridCol w="1557553">
                  <a:extLst>
                    <a:ext uri="{9D8B030D-6E8A-4147-A177-3AD203B41FA5}">
                      <a16:colId xmlns:a16="http://schemas.microsoft.com/office/drawing/2014/main" val="1318389347"/>
                    </a:ext>
                  </a:extLst>
                </a:gridCol>
              </a:tblGrid>
              <a:tr h="195554">
                <a:tc>
                  <a:txBody>
                    <a:bodyPr/>
                    <a:lstStyle/>
                    <a:p>
                      <a:pPr>
                        <a:buNone/>
                      </a:pPr>
                      <a:r>
                        <a:rPr lang="en-US" sz="1800" b="1" dirty="0">
                          <a:solidFill>
                            <a:srgbClr val="000000"/>
                          </a:solidFill>
                          <a:effectLst/>
                          <a:latin typeface="Arial" panose="020B0604020202020204" pitchFamily="34" charset="0"/>
                          <a:ea typeface="Times New Roman" panose="02020603050405020304" pitchFamily="18" charset="0"/>
                        </a:rPr>
                        <a:t>Province</a:t>
                      </a:r>
                      <a:endParaRPr lang="en-ZA" sz="1400" dirty="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buNone/>
                      </a:pPr>
                      <a:r>
                        <a:rPr lang="en-US" sz="1800" b="1" dirty="0">
                          <a:solidFill>
                            <a:srgbClr val="000000"/>
                          </a:solidFill>
                          <a:effectLst/>
                          <a:latin typeface="Arial" panose="020B0604020202020204" pitchFamily="34" charset="0"/>
                          <a:ea typeface="Times New Roman" panose="02020603050405020304" pitchFamily="18" charset="0"/>
                        </a:rPr>
                        <a:t>Name of Water Service Authority</a:t>
                      </a:r>
                      <a:endParaRPr lang="en-ZA" sz="1400" dirty="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buNone/>
                      </a:pPr>
                      <a:r>
                        <a:rPr lang="en-US" sz="1800" b="1">
                          <a:solidFill>
                            <a:srgbClr val="000000"/>
                          </a:solidFill>
                          <a:effectLst/>
                          <a:latin typeface="Arial" panose="020B0604020202020204" pitchFamily="34" charset="0"/>
                          <a:ea typeface="Times New Roman" panose="02020603050405020304" pitchFamily="18" charset="0"/>
                        </a:rPr>
                        <a:t>Green Drop</a:t>
                      </a:r>
                      <a:endParaRPr lang="en-ZA" sz="140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buNone/>
                      </a:pPr>
                      <a:r>
                        <a:rPr lang="en-US" sz="1800" b="1">
                          <a:solidFill>
                            <a:srgbClr val="000000"/>
                          </a:solidFill>
                          <a:effectLst/>
                          <a:latin typeface="Arial" panose="020B0604020202020204" pitchFamily="34" charset="0"/>
                          <a:ea typeface="Times New Roman" panose="02020603050405020304" pitchFamily="18" charset="0"/>
                        </a:rPr>
                        <a:t>Blue Drop</a:t>
                      </a:r>
                      <a:endParaRPr lang="en-ZA" sz="140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buNone/>
                      </a:pPr>
                      <a:r>
                        <a:rPr lang="en-US" sz="1800" b="1" dirty="0">
                          <a:solidFill>
                            <a:srgbClr val="000000"/>
                          </a:solidFill>
                          <a:effectLst/>
                          <a:latin typeface="Arial" panose="020B0604020202020204" pitchFamily="34" charset="0"/>
                          <a:ea typeface="Times New Roman" panose="02020603050405020304" pitchFamily="18" charset="0"/>
                        </a:rPr>
                        <a:t>No Drop</a:t>
                      </a:r>
                      <a:endParaRPr lang="en-ZA" sz="1400" dirty="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365572010"/>
                  </a:ext>
                </a:extLst>
              </a:tr>
              <a:tr h="0">
                <a:tc>
                  <a:txBody>
                    <a:bodyPr/>
                    <a:lstStyle/>
                    <a:p>
                      <a:pPr>
                        <a:spcBef>
                          <a:spcPts val="0"/>
                        </a:spcBef>
                        <a:spcAft>
                          <a:spcPts val="0"/>
                        </a:spcAft>
                        <a:buNone/>
                      </a:pPr>
                      <a:r>
                        <a:rPr lang="en-US" sz="1600" b="1" dirty="0">
                          <a:effectLst/>
                          <a:latin typeface="Arial" panose="020B0604020202020204" pitchFamily="34" charset="0"/>
                          <a:ea typeface="Times New Roman" panose="02020603050405020304" pitchFamily="18" charset="0"/>
                        </a:rPr>
                        <a:t>Eastern Cape</a:t>
                      </a:r>
                      <a:endParaRPr lang="en-ZA" sz="1200" dirty="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0"/>
                        </a:spcBef>
                        <a:spcAft>
                          <a:spcPts val="0"/>
                        </a:spcAft>
                        <a:buNone/>
                      </a:pPr>
                      <a:r>
                        <a:rPr lang="en-US" sz="1600" b="1" dirty="0">
                          <a:effectLst/>
                          <a:latin typeface="Arial" panose="020B0604020202020204" pitchFamily="34" charset="0"/>
                          <a:ea typeface="Times New Roman" panose="02020603050405020304" pitchFamily="18" charset="0"/>
                        </a:rPr>
                        <a:t>Blue Crane LM</a:t>
                      </a:r>
                      <a:endParaRPr lang="en-ZA" sz="1200" dirty="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0"/>
                        </a:spcBef>
                        <a:spcAft>
                          <a:spcPts val="0"/>
                        </a:spcAft>
                        <a:buNone/>
                      </a:pPr>
                      <a:r>
                        <a:rPr lang="en-US" sz="1600" dirty="0">
                          <a:effectLst/>
                          <a:latin typeface="Arial" panose="020B0604020202020204" pitchFamily="34" charset="0"/>
                          <a:ea typeface="Times New Roman" panose="02020603050405020304" pitchFamily="18" charset="0"/>
                        </a:rPr>
                        <a:t>Submitted</a:t>
                      </a:r>
                      <a:endParaRPr lang="en-ZA" sz="1200" dirty="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0"/>
                        </a:spcBef>
                        <a:spcAft>
                          <a:spcPts val="0"/>
                        </a:spcAft>
                        <a:buNone/>
                      </a:pPr>
                      <a:r>
                        <a:rPr lang="en-US" sz="1600">
                          <a:effectLst/>
                          <a:latin typeface="Arial" panose="020B0604020202020204" pitchFamily="34" charset="0"/>
                          <a:ea typeface="Times New Roman" panose="02020603050405020304" pitchFamily="18" charset="0"/>
                        </a:rPr>
                        <a:t>Not Applicable</a:t>
                      </a:r>
                      <a:endParaRPr lang="en-ZA" sz="120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0"/>
                        </a:spcBef>
                        <a:spcAft>
                          <a:spcPts val="0"/>
                        </a:spcAft>
                        <a:buNone/>
                      </a:pPr>
                      <a:r>
                        <a:rPr lang="en-US" sz="1600" dirty="0">
                          <a:solidFill>
                            <a:srgbClr val="EE0000"/>
                          </a:solidFill>
                          <a:effectLst/>
                          <a:latin typeface="Arial" panose="020B0604020202020204" pitchFamily="34" charset="0"/>
                          <a:ea typeface="Times New Roman" panose="02020603050405020304" pitchFamily="18" charset="0"/>
                        </a:rPr>
                        <a:t>Not Submitted</a:t>
                      </a:r>
                      <a:endParaRPr lang="en-ZA" sz="1200" dirty="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0415773"/>
                  </a:ext>
                </a:extLst>
              </a:tr>
              <a:tr h="185828">
                <a:tc>
                  <a:txBody>
                    <a:bodyPr/>
                    <a:lstStyle/>
                    <a:p>
                      <a:pPr>
                        <a:spcBef>
                          <a:spcPts val="0"/>
                        </a:spcBef>
                        <a:spcAft>
                          <a:spcPts val="0"/>
                        </a:spcAft>
                        <a:buNone/>
                      </a:pPr>
                      <a:r>
                        <a:rPr lang="en-US" sz="1600" dirty="0">
                          <a:solidFill>
                            <a:srgbClr val="EE0000"/>
                          </a:solidFill>
                          <a:effectLst/>
                          <a:latin typeface="Arial" panose="020B0604020202020204" pitchFamily="34" charset="0"/>
                          <a:ea typeface="Times New Roman" panose="02020603050405020304" pitchFamily="18" charset="0"/>
                        </a:rPr>
                        <a:t>1 WSA</a:t>
                      </a:r>
                      <a:endParaRPr lang="en-ZA" sz="1200" dirty="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0"/>
                        </a:spcBef>
                        <a:spcAft>
                          <a:spcPts val="0"/>
                        </a:spcAft>
                        <a:buNone/>
                      </a:pPr>
                      <a:r>
                        <a:rPr lang="en-US" sz="1600">
                          <a:solidFill>
                            <a:srgbClr val="EE0000"/>
                          </a:solidFill>
                          <a:effectLst/>
                          <a:latin typeface="Arial" panose="020B0604020202020204" pitchFamily="34" charset="0"/>
                          <a:ea typeface="Times New Roman" panose="02020603050405020304" pitchFamily="18" charset="0"/>
                        </a:rPr>
                        <a:t>1 CAP</a:t>
                      </a:r>
                      <a:endParaRPr lang="en-ZA" sz="120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0"/>
                        </a:spcBef>
                        <a:spcAft>
                          <a:spcPts val="0"/>
                        </a:spcAft>
                        <a:buNone/>
                      </a:pPr>
                      <a:r>
                        <a:rPr lang="en-US" sz="1600">
                          <a:solidFill>
                            <a:srgbClr val="EE0000"/>
                          </a:solidFill>
                          <a:effectLst/>
                          <a:latin typeface="Arial" panose="020B0604020202020204" pitchFamily="34" charset="0"/>
                          <a:ea typeface="Times New Roman" panose="02020603050405020304" pitchFamily="18" charset="0"/>
                        </a:rPr>
                        <a:t>-</a:t>
                      </a:r>
                      <a:endParaRPr lang="en-ZA" sz="120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0"/>
                        </a:spcBef>
                        <a:spcAft>
                          <a:spcPts val="0"/>
                        </a:spcAft>
                        <a:buNone/>
                      </a:pPr>
                      <a:r>
                        <a:rPr lang="en-US" sz="1600">
                          <a:solidFill>
                            <a:srgbClr val="EE0000"/>
                          </a:solidFill>
                          <a:effectLst/>
                          <a:latin typeface="Arial" panose="020B0604020202020204" pitchFamily="34" charset="0"/>
                          <a:ea typeface="Times New Roman" panose="02020603050405020304" pitchFamily="18" charset="0"/>
                        </a:rPr>
                        <a:t>-</a:t>
                      </a:r>
                      <a:endParaRPr lang="en-ZA" sz="120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0"/>
                        </a:spcBef>
                        <a:spcAft>
                          <a:spcPts val="0"/>
                        </a:spcAft>
                        <a:buNone/>
                      </a:pPr>
                      <a:r>
                        <a:rPr lang="en-US" sz="1600" dirty="0">
                          <a:solidFill>
                            <a:srgbClr val="EE0000"/>
                          </a:solidFill>
                          <a:effectLst/>
                          <a:latin typeface="Arial" panose="020B0604020202020204" pitchFamily="34" charset="0"/>
                          <a:ea typeface="Times New Roman" panose="02020603050405020304" pitchFamily="18" charset="0"/>
                        </a:rPr>
                        <a:t>1</a:t>
                      </a:r>
                      <a:endParaRPr lang="en-ZA" sz="1200" dirty="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85343489"/>
                  </a:ext>
                </a:extLst>
              </a:tr>
              <a:tr h="185828">
                <a:tc rowSpan="13">
                  <a:txBody>
                    <a:bodyPr/>
                    <a:lstStyle/>
                    <a:p>
                      <a:pPr>
                        <a:spcBef>
                          <a:spcPts val="0"/>
                        </a:spcBef>
                        <a:spcAft>
                          <a:spcPts val="0"/>
                        </a:spcAft>
                        <a:buNone/>
                      </a:pPr>
                      <a:r>
                        <a:rPr lang="en-US" sz="1600" b="1" dirty="0">
                          <a:effectLst/>
                          <a:latin typeface="Arial" panose="020B0604020202020204" pitchFamily="34" charset="0"/>
                          <a:ea typeface="Times New Roman" panose="02020603050405020304" pitchFamily="18" charset="0"/>
                        </a:rPr>
                        <a:t>Northern Cape</a:t>
                      </a:r>
                      <a:endParaRPr lang="en-ZA" sz="1200" dirty="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0"/>
                        </a:spcBef>
                        <a:spcAft>
                          <a:spcPts val="0"/>
                        </a:spcAft>
                        <a:buNone/>
                      </a:pPr>
                      <a:r>
                        <a:rPr lang="en-US" sz="1600" b="1">
                          <a:effectLst/>
                          <a:latin typeface="Arial" panose="020B0604020202020204" pitchFamily="34" charset="0"/>
                          <a:ea typeface="Times New Roman" panose="02020603050405020304" pitchFamily="18" charset="0"/>
                        </a:rPr>
                        <a:t>Dikgatlong LM</a:t>
                      </a:r>
                      <a:endParaRPr lang="en-ZA" sz="120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0"/>
                        </a:spcBef>
                        <a:spcAft>
                          <a:spcPts val="0"/>
                        </a:spcAft>
                        <a:buNone/>
                      </a:pPr>
                      <a:r>
                        <a:rPr lang="en-US" sz="1600">
                          <a:effectLst/>
                          <a:latin typeface="Arial" panose="020B0604020202020204" pitchFamily="34" charset="0"/>
                          <a:ea typeface="Times New Roman" panose="02020603050405020304" pitchFamily="18" charset="0"/>
                        </a:rPr>
                        <a:t>Submitted</a:t>
                      </a:r>
                      <a:endParaRPr lang="en-ZA" sz="120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0"/>
                        </a:spcBef>
                        <a:spcAft>
                          <a:spcPts val="0"/>
                        </a:spcAft>
                        <a:buNone/>
                      </a:pPr>
                      <a:r>
                        <a:rPr lang="en-US" sz="1600">
                          <a:effectLst/>
                          <a:latin typeface="Arial" panose="020B0604020202020204" pitchFamily="34" charset="0"/>
                          <a:ea typeface="Times New Roman" panose="02020603050405020304" pitchFamily="18" charset="0"/>
                        </a:rPr>
                        <a:t>Submitted</a:t>
                      </a:r>
                      <a:endParaRPr lang="en-ZA" sz="120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0"/>
                        </a:spcBef>
                        <a:spcAft>
                          <a:spcPts val="0"/>
                        </a:spcAft>
                        <a:buNone/>
                      </a:pPr>
                      <a:r>
                        <a:rPr lang="en-US" sz="1600" dirty="0">
                          <a:solidFill>
                            <a:srgbClr val="EE0000"/>
                          </a:solidFill>
                          <a:effectLst/>
                          <a:latin typeface="Arial" panose="020B0604020202020204" pitchFamily="34" charset="0"/>
                          <a:ea typeface="Times New Roman" panose="02020603050405020304" pitchFamily="18" charset="0"/>
                        </a:rPr>
                        <a:t>Not Submitted</a:t>
                      </a:r>
                      <a:endParaRPr lang="en-ZA" sz="1200" dirty="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9538020"/>
                  </a:ext>
                </a:extLst>
              </a:tr>
              <a:tr h="172006">
                <a:tc vMerge="1">
                  <a:txBody>
                    <a:bodyPr/>
                    <a:lstStyle/>
                    <a:p>
                      <a:endParaRPr lang="en-ZA"/>
                    </a:p>
                  </a:txBody>
                  <a:tcPr>
                    <a:lnT w="12700" cap="flat" cmpd="sng" algn="ctr">
                      <a:solidFill>
                        <a:srgbClr val="000000"/>
                      </a:solidFill>
                      <a:prstDash val="solid"/>
                      <a:round/>
                      <a:headEnd type="none" w="med" len="med"/>
                      <a:tailEnd type="none" w="med" len="med"/>
                    </a:lnT>
                  </a:tcPr>
                </a:tc>
                <a:tc>
                  <a:txBody>
                    <a:bodyPr/>
                    <a:lstStyle/>
                    <a:p>
                      <a:pPr>
                        <a:spcBef>
                          <a:spcPts val="0"/>
                        </a:spcBef>
                        <a:spcAft>
                          <a:spcPts val="0"/>
                        </a:spcAft>
                        <a:buNone/>
                      </a:pPr>
                      <a:r>
                        <a:rPr lang="en-US" sz="1600" b="1">
                          <a:effectLst/>
                          <a:latin typeface="Arial" panose="020B0604020202020204" pitchFamily="34" charset="0"/>
                          <a:ea typeface="Times New Roman" panose="02020603050405020304" pitchFamily="18" charset="0"/>
                        </a:rPr>
                        <a:t>Ga-Segonyana LM</a:t>
                      </a:r>
                      <a:r>
                        <a:rPr lang="en-US" sz="1600">
                          <a:effectLst/>
                          <a:latin typeface="Arial" panose="020B0604020202020204" pitchFamily="34" charset="0"/>
                          <a:ea typeface="Times New Roman" panose="02020603050405020304" pitchFamily="18" charset="0"/>
                        </a:rPr>
                        <a:t> </a:t>
                      </a:r>
                      <a:endParaRPr lang="en-ZA" sz="1200">
                        <a:effectLst/>
                        <a:latin typeface="Times New Roman" panose="02020603050405020304" pitchFamily="18" charset="0"/>
                        <a:ea typeface="Times New Roman" panose="02020603050405020304" pitchFamily="18" charset="0"/>
                      </a:endParaRPr>
                    </a:p>
                  </a:txBody>
                  <a:tcPr marL="55288" marR="55288"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0"/>
                        </a:spcBef>
                        <a:spcAft>
                          <a:spcPts val="0"/>
                        </a:spcAft>
                        <a:buNone/>
                      </a:pPr>
                      <a:r>
                        <a:rPr lang="en-US" sz="1600">
                          <a:solidFill>
                            <a:srgbClr val="000000"/>
                          </a:solidFill>
                          <a:effectLst/>
                          <a:latin typeface="Arial" panose="020B0604020202020204" pitchFamily="34" charset="0"/>
                          <a:ea typeface="Times New Roman" panose="02020603050405020304" pitchFamily="18" charset="0"/>
                        </a:rPr>
                        <a:t>Submitted</a:t>
                      </a:r>
                      <a:endParaRPr lang="en-ZA" sz="120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Bef>
                          <a:spcPts val="0"/>
                        </a:spcBef>
                        <a:spcAft>
                          <a:spcPts val="0"/>
                        </a:spcAft>
                        <a:buNone/>
                      </a:pPr>
                      <a:r>
                        <a:rPr lang="en-US" sz="1600">
                          <a:solidFill>
                            <a:srgbClr val="EE0000"/>
                          </a:solidFill>
                          <a:effectLst/>
                          <a:latin typeface="Arial" panose="020B0604020202020204" pitchFamily="34" charset="0"/>
                          <a:ea typeface="Times New Roman" panose="02020603050405020304" pitchFamily="18" charset="0"/>
                        </a:rPr>
                        <a:t>Not Submitted</a:t>
                      </a:r>
                      <a:endParaRPr lang="en-ZA" sz="120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0"/>
                        </a:spcBef>
                        <a:spcAft>
                          <a:spcPts val="0"/>
                        </a:spcAft>
                        <a:buNone/>
                      </a:pPr>
                      <a:r>
                        <a:rPr lang="en-US" sz="1600" dirty="0">
                          <a:effectLst/>
                          <a:latin typeface="Arial" panose="020B0604020202020204" pitchFamily="34" charset="0"/>
                          <a:ea typeface="Times New Roman" panose="02020603050405020304" pitchFamily="18" charset="0"/>
                        </a:rPr>
                        <a:t>Not Applicable</a:t>
                      </a:r>
                      <a:endParaRPr lang="en-ZA" sz="1200" dirty="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5037106"/>
                  </a:ext>
                </a:extLst>
              </a:tr>
              <a:tr h="172006">
                <a:tc vMerge="1">
                  <a:txBody>
                    <a:bodyPr/>
                    <a:lstStyle/>
                    <a:p>
                      <a:endParaRPr lang="en-ZA"/>
                    </a:p>
                  </a:txBody>
                  <a:tcPr/>
                </a:tc>
                <a:tc>
                  <a:txBody>
                    <a:bodyPr/>
                    <a:lstStyle/>
                    <a:p>
                      <a:pPr>
                        <a:spcBef>
                          <a:spcPts val="0"/>
                        </a:spcBef>
                        <a:spcAft>
                          <a:spcPts val="0"/>
                        </a:spcAft>
                        <a:buNone/>
                      </a:pPr>
                      <a:r>
                        <a:rPr lang="en-US" sz="1600" b="1" dirty="0" err="1">
                          <a:effectLst/>
                          <a:latin typeface="Arial" panose="020B0604020202020204" pitchFamily="34" charset="0"/>
                          <a:ea typeface="Times New Roman" panose="02020603050405020304" pitchFamily="18" charset="0"/>
                        </a:rPr>
                        <a:t>Kamiesberg</a:t>
                      </a:r>
                      <a:r>
                        <a:rPr lang="en-US" sz="1600" b="1" dirty="0">
                          <a:effectLst/>
                          <a:latin typeface="Arial" panose="020B0604020202020204" pitchFamily="34" charset="0"/>
                          <a:ea typeface="Times New Roman" panose="02020603050405020304" pitchFamily="18" charset="0"/>
                        </a:rPr>
                        <a:t> LM</a:t>
                      </a:r>
                      <a:r>
                        <a:rPr lang="en-US" sz="16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0"/>
                        </a:spcBef>
                        <a:spcAft>
                          <a:spcPts val="0"/>
                        </a:spcAft>
                        <a:buNone/>
                      </a:pPr>
                      <a:r>
                        <a:rPr lang="en-US" sz="1600">
                          <a:solidFill>
                            <a:srgbClr val="EE0000"/>
                          </a:solidFill>
                          <a:effectLst/>
                          <a:latin typeface="Arial" panose="020B0604020202020204" pitchFamily="34" charset="0"/>
                          <a:ea typeface="Times New Roman" panose="02020603050405020304" pitchFamily="18" charset="0"/>
                        </a:rPr>
                        <a:t>Not Submitted</a:t>
                      </a:r>
                      <a:endParaRPr lang="en-ZA" sz="120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0"/>
                        </a:spcBef>
                        <a:spcAft>
                          <a:spcPts val="0"/>
                        </a:spcAft>
                        <a:buNone/>
                      </a:pPr>
                      <a:r>
                        <a:rPr lang="en-US" sz="1600">
                          <a:solidFill>
                            <a:srgbClr val="EE0000"/>
                          </a:solidFill>
                          <a:effectLst/>
                          <a:latin typeface="Arial" panose="020B0604020202020204" pitchFamily="34" charset="0"/>
                          <a:ea typeface="Times New Roman" panose="02020603050405020304" pitchFamily="18" charset="0"/>
                        </a:rPr>
                        <a:t>Not Submitted</a:t>
                      </a:r>
                      <a:endParaRPr lang="en-ZA" sz="120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0"/>
                        </a:spcBef>
                        <a:spcAft>
                          <a:spcPts val="0"/>
                        </a:spcAft>
                        <a:buNone/>
                      </a:pPr>
                      <a:r>
                        <a:rPr lang="en-US" sz="1600" dirty="0">
                          <a:solidFill>
                            <a:srgbClr val="EE0000"/>
                          </a:solidFill>
                          <a:effectLst/>
                          <a:latin typeface="Arial" panose="020B0604020202020204" pitchFamily="34" charset="0"/>
                          <a:ea typeface="Times New Roman" panose="02020603050405020304" pitchFamily="18" charset="0"/>
                        </a:rPr>
                        <a:t>Not Submitted</a:t>
                      </a:r>
                      <a:endParaRPr lang="en-ZA" sz="1200" dirty="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9415240"/>
                  </a:ext>
                </a:extLst>
              </a:tr>
              <a:tr h="172006">
                <a:tc vMerge="1">
                  <a:txBody>
                    <a:bodyPr/>
                    <a:lstStyle/>
                    <a:p>
                      <a:endParaRPr lang="en-ZA"/>
                    </a:p>
                  </a:txBody>
                  <a:tcPr>
                    <a:lnT w="12700" cap="flat" cmpd="sng" algn="ctr">
                      <a:solidFill>
                        <a:srgbClr val="000000"/>
                      </a:solidFill>
                      <a:prstDash val="solid"/>
                      <a:round/>
                      <a:headEnd type="none" w="med" len="med"/>
                      <a:tailEnd type="none" w="med" len="med"/>
                    </a:lnT>
                  </a:tcPr>
                </a:tc>
                <a:tc>
                  <a:txBody>
                    <a:bodyPr/>
                    <a:lstStyle/>
                    <a:p>
                      <a:pPr>
                        <a:spcBef>
                          <a:spcPts val="0"/>
                        </a:spcBef>
                        <a:spcAft>
                          <a:spcPts val="0"/>
                        </a:spcAft>
                        <a:buNone/>
                      </a:pPr>
                      <a:r>
                        <a:rPr lang="en-US" sz="1600" b="1">
                          <a:effectLst/>
                          <a:latin typeface="Arial" panose="020B0604020202020204" pitchFamily="34" charset="0"/>
                          <a:ea typeface="Times New Roman" panose="02020603050405020304" pitchFamily="18" charset="0"/>
                        </a:rPr>
                        <a:t>Karoo Hoogland</a:t>
                      </a:r>
                      <a:endParaRPr lang="en-ZA" sz="1200">
                        <a:effectLst/>
                        <a:latin typeface="Times New Roman" panose="02020603050405020304" pitchFamily="18" charset="0"/>
                        <a:ea typeface="Times New Roman" panose="02020603050405020304" pitchFamily="18" charset="0"/>
                      </a:endParaRPr>
                    </a:p>
                  </a:txBody>
                  <a:tcPr marL="55288" marR="55288"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0"/>
                        </a:spcBef>
                        <a:spcAft>
                          <a:spcPts val="0"/>
                        </a:spcAft>
                        <a:buNone/>
                      </a:pPr>
                      <a:r>
                        <a:rPr lang="en-US" sz="1600">
                          <a:solidFill>
                            <a:srgbClr val="EE0000"/>
                          </a:solidFill>
                          <a:effectLst/>
                          <a:latin typeface="Arial" panose="020B0604020202020204" pitchFamily="34" charset="0"/>
                          <a:ea typeface="Times New Roman" panose="02020603050405020304" pitchFamily="18" charset="0"/>
                        </a:rPr>
                        <a:t>Not submitted</a:t>
                      </a:r>
                      <a:endParaRPr lang="en-ZA" sz="120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0"/>
                        </a:spcBef>
                        <a:spcAft>
                          <a:spcPts val="0"/>
                        </a:spcAft>
                        <a:buNone/>
                      </a:pPr>
                      <a:r>
                        <a:rPr lang="en-US" sz="1600">
                          <a:solidFill>
                            <a:srgbClr val="76923C"/>
                          </a:solidFill>
                          <a:effectLst/>
                          <a:latin typeface="Arial" panose="020B0604020202020204" pitchFamily="34" charset="0"/>
                          <a:ea typeface="Times New Roman" panose="02020603050405020304" pitchFamily="18" charset="0"/>
                        </a:rPr>
                        <a:t>Submitted </a:t>
                      </a:r>
                      <a:endParaRPr lang="en-ZA" sz="120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0"/>
                        </a:spcBef>
                        <a:spcAft>
                          <a:spcPts val="0"/>
                        </a:spcAft>
                        <a:buNone/>
                      </a:pPr>
                      <a:r>
                        <a:rPr lang="en-US" sz="1600" dirty="0">
                          <a:effectLst/>
                          <a:latin typeface="Arial" panose="020B0604020202020204" pitchFamily="34" charset="0"/>
                          <a:ea typeface="Times New Roman" panose="02020603050405020304" pitchFamily="18" charset="0"/>
                        </a:rPr>
                        <a:t>Not applicable</a:t>
                      </a:r>
                      <a:endParaRPr lang="en-ZA" sz="1200" dirty="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41993336"/>
                  </a:ext>
                </a:extLst>
              </a:tr>
              <a:tr h="172006">
                <a:tc vMerge="1">
                  <a:txBody>
                    <a:bodyPr/>
                    <a:lstStyle/>
                    <a:p>
                      <a:endParaRPr lang="en-ZA"/>
                    </a:p>
                  </a:txBody>
                  <a:tcPr/>
                </a:tc>
                <a:tc>
                  <a:txBody>
                    <a:bodyPr/>
                    <a:lstStyle/>
                    <a:p>
                      <a:pPr>
                        <a:spcBef>
                          <a:spcPts val="0"/>
                        </a:spcBef>
                        <a:spcAft>
                          <a:spcPts val="0"/>
                        </a:spcAft>
                        <a:buNone/>
                      </a:pPr>
                      <a:r>
                        <a:rPr lang="en-US" sz="1600" b="1" dirty="0">
                          <a:effectLst/>
                          <a:latin typeface="Arial" panose="020B0604020202020204" pitchFamily="34" charset="0"/>
                          <a:ea typeface="Times New Roman" panose="02020603050405020304" pitchFamily="18" charset="0"/>
                        </a:rPr>
                        <a:t>Kgatelopele LM</a:t>
                      </a:r>
                      <a:endParaRPr lang="en-ZA" sz="1200" dirty="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0"/>
                        </a:spcBef>
                        <a:spcAft>
                          <a:spcPts val="0"/>
                        </a:spcAft>
                        <a:buNone/>
                      </a:pPr>
                      <a:r>
                        <a:rPr lang="en-US" sz="1600">
                          <a:effectLst/>
                          <a:latin typeface="Arial" panose="020B0604020202020204" pitchFamily="34" charset="0"/>
                          <a:ea typeface="Times New Roman" panose="02020603050405020304" pitchFamily="18" charset="0"/>
                        </a:rPr>
                        <a:t>Submitted</a:t>
                      </a:r>
                      <a:endParaRPr lang="en-ZA" sz="120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0"/>
                        </a:spcBef>
                        <a:spcAft>
                          <a:spcPts val="0"/>
                        </a:spcAft>
                        <a:buNone/>
                      </a:pPr>
                      <a:r>
                        <a:rPr lang="en-US" sz="1600">
                          <a:solidFill>
                            <a:srgbClr val="76923C"/>
                          </a:solidFill>
                          <a:effectLst/>
                          <a:latin typeface="Arial" panose="020B0604020202020204" pitchFamily="34" charset="0"/>
                          <a:ea typeface="Times New Roman" panose="02020603050405020304" pitchFamily="18" charset="0"/>
                        </a:rPr>
                        <a:t>Submitted</a:t>
                      </a:r>
                      <a:endParaRPr lang="en-ZA" sz="120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0"/>
                        </a:spcBef>
                        <a:spcAft>
                          <a:spcPts val="0"/>
                        </a:spcAft>
                        <a:buNone/>
                      </a:pPr>
                      <a:r>
                        <a:rPr lang="en-US" sz="1600" dirty="0">
                          <a:solidFill>
                            <a:srgbClr val="EE0000"/>
                          </a:solidFill>
                          <a:effectLst/>
                          <a:latin typeface="Arial" panose="020B0604020202020204" pitchFamily="34" charset="0"/>
                          <a:ea typeface="Times New Roman" panose="02020603050405020304" pitchFamily="18" charset="0"/>
                        </a:rPr>
                        <a:t>Not Submitted</a:t>
                      </a:r>
                      <a:endParaRPr lang="en-ZA" sz="1200" dirty="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5453417"/>
                  </a:ext>
                </a:extLst>
              </a:tr>
              <a:tr h="172006">
                <a:tc vMerge="1">
                  <a:txBody>
                    <a:bodyPr/>
                    <a:lstStyle/>
                    <a:p>
                      <a:endParaRPr lang="en-ZA"/>
                    </a:p>
                  </a:txBody>
                  <a:tcPr/>
                </a:tc>
                <a:tc>
                  <a:txBody>
                    <a:bodyPr/>
                    <a:lstStyle/>
                    <a:p>
                      <a:pPr>
                        <a:spcBef>
                          <a:spcPts val="0"/>
                        </a:spcBef>
                        <a:spcAft>
                          <a:spcPts val="0"/>
                        </a:spcAft>
                        <a:buNone/>
                      </a:pPr>
                      <a:r>
                        <a:rPr lang="en-US" sz="1600" b="1">
                          <a:effectLst/>
                          <a:latin typeface="Arial" panose="020B0604020202020204" pitchFamily="34" charset="0"/>
                          <a:ea typeface="Times New Roman" panose="02020603050405020304" pitchFamily="18" charset="0"/>
                        </a:rPr>
                        <a:t>Khai-Ma LM</a:t>
                      </a:r>
                      <a:r>
                        <a:rPr lang="en-US" sz="1600">
                          <a:effectLst/>
                          <a:latin typeface="Arial" panose="020B0604020202020204" pitchFamily="34" charset="0"/>
                          <a:ea typeface="Times New Roman" panose="02020603050405020304" pitchFamily="18" charset="0"/>
                        </a:rPr>
                        <a:t> </a:t>
                      </a:r>
                      <a:endParaRPr lang="en-ZA" sz="120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0"/>
                        </a:spcBef>
                        <a:spcAft>
                          <a:spcPts val="0"/>
                        </a:spcAft>
                        <a:buNone/>
                      </a:pPr>
                      <a:r>
                        <a:rPr lang="en-US" sz="1600">
                          <a:solidFill>
                            <a:srgbClr val="000000"/>
                          </a:solidFill>
                          <a:effectLst/>
                          <a:latin typeface="Arial" panose="020B0604020202020204" pitchFamily="34" charset="0"/>
                          <a:ea typeface="Times New Roman" panose="02020603050405020304" pitchFamily="18" charset="0"/>
                        </a:rPr>
                        <a:t>Submitted</a:t>
                      </a:r>
                      <a:endParaRPr lang="en-ZA" sz="120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0"/>
                        </a:spcBef>
                        <a:spcAft>
                          <a:spcPts val="0"/>
                        </a:spcAft>
                        <a:buNone/>
                      </a:pPr>
                      <a:r>
                        <a:rPr lang="en-US" sz="1600">
                          <a:solidFill>
                            <a:srgbClr val="EE0000"/>
                          </a:solidFill>
                          <a:effectLst/>
                          <a:latin typeface="Arial" panose="020B0604020202020204" pitchFamily="34" charset="0"/>
                          <a:ea typeface="Times New Roman" panose="02020603050405020304" pitchFamily="18" charset="0"/>
                        </a:rPr>
                        <a:t>Not Submitted</a:t>
                      </a:r>
                      <a:endParaRPr lang="en-ZA" sz="120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0"/>
                        </a:spcBef>
                        <a:spcAft>
                          <a:spcPts val="0"/>
                        </a:spcAft>
                        <a:buNone/>
                      </a:pPr>
                      <a:r>
                        <a:rPr lang="en-US" sz="1600" dirty="0">
                          <a:solidFill>
                            <a:srgbClr val="EE0000"/>
                          </a:solidFill>
                          <a:effectLst/>
                          <a:latin typeface="Arial" panose="020B0604020202020204" pitchFamily="34" charset="0"/>
                          <a:ea typeface="Times New Roman" panose="02020603050405020304" pitchFamily="18" charset="0"/>
                        </a:rPr>
                        <a:t>Not Submitted</a:t>
                      </a:r>
                      <a:endParaRPr lang="en-ZA" sz="1200" dirty="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745811"/>
                  </a:ext>
                </a:extLst>
              </a:tr>
              <a:tr h="172006">
                <a:tc vMerge="1">
                  <a:txBody>
                    <a:bodyPr/>
                    <a:lstStyle/>
                    <a:p>
                      <a:endParaRPr lang="en-ZA"/>
                    </a:p>
                  </a:txBody>
                  <a:tcPr/>
                </a:tc>
                <a:tc>
                  <a:txBody>
                    <a:bodyPr/>
                    <a:lstStyle/>
                    <a:p>
                      <a:pPr>
                        <a:spcBef>
                          <a:spcPts val="0"/>
                        </a:spcBef>
                        <a:spcAft>
                          <a:spcPts val="0"/>
                        </a:spcAft>
                        <a:buNone/>
                      </a:pPr>
                      <a:r>
                        <a:rPr lang="en-US" sz="1600" b="1" dirty="0">
                          <a:effectLst/>
                          <a:latin typeface="Arial" panose="020B0604020202020204" pitchFamily="34" charset="0"/>
                          <a:ea typeface="Times New Roman" panose="02020603050405020304" pitchFamily="18" charset="0"/>
                        </a:rPr>
                        <a:t>!</a:t>
                      </a:r>
                      <a:r>
                        <a:rPr lang="en-US" sz="1600" b="1" dirty="0" err="1">
                          <a:effectLst/>
                          <a:latin typeface="Arial" panose="020B0604020202020204" pitchFamily="34" charset="0"/>
                          <a:ea typeface="Times New Roman" panose="02020603050405020304" pitchFamily="18" charset="0"/>
                        </a:rPr>
                        <a:t>Kai!Garib</a:t>
                      </a:r>
                      <a:r>
                        <a:rPr lang="en-US" sz="1600" b="1" dirty="0">
                          <a:effectLst/>
                          <a:latin typeface="Arial" panose="020B0604020202020204" pitchFamily="34" charset="0"/>
                          <a:ea typeface="Times New Roman" panose="02020603050405020304" pitchFamily="18" charset="0"/>
                        </a:rPr>
                        <a:t> LM</a:t>
                      </a:r>
                      <a:endParaRPr lang="en-ZA" sz="1200" dirty="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0"/>
                        </a:spcBef>
                        <a:spcAft>
                          <a:spcPts val="0"/>
                        </a:spcAft>
                        <a:buNone/>
                      </a:pPr>
                      <a:r>
                        <a:rPr lang="en-US" sz="1600">
                          <a:solidFill>
                            <a:srgbClr val="EE0000"/>
                          </a:solidFill>
                          <a:effectLst/>
                          <a:latin typeface="Arial" panose="020B0604020202020204" pitchFamily="34" charset="0"/>
                          <a:ea typeface="Times New Roman" panose="02020603050405020304" pitchFamily="18" charset="0"/>
                        </a:rPr>
                        <a:t>Not Submitted</a:t>
                      </a:r>
                      <a:endParaRPr lang="en-ZA" sz="120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0"/>
                        </a:spcBef>
                        <a:spcAft>
                          <a:spcPts val="0"/>
                        </a:spcAft>
                        <a:buNone/>
                      </a:pPr>
                      <a:r>
                        <a:rPr lang="en-US" sz="1600">
                          <a:solidFill>
                            <a:srgbClr val="EE0000"/>
                          </a:solidFill>
                          <a:effectLst/>
                          <a:latin typeface="Arial" panose="020B0604020202020204" pitchFamily="34" charset="0"/>
                          <a:ea typeface="Times New Roman" panose="02020603050405020304" pitchFamily="18" charset="0"/>
                        </a:rPr>
                        <a:t>Not Submitted</a:t>
                      </a:r>
                      <a:endParaRPr lang="en-ZA" sz="120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0"/>
                        </a:spcBef>
                        <a:spcAft>
                          <a:spcPts val="0"/>
                        </a:spcAft>
                        <a:buNone/>
                      </a:pPr>
                      <a:r>
                        <a:rPr lang="en-US" sz="1600" dirty="0">
                          <a:solidFill>
                            <a:srgbClr val="EE0000"/>
                          </a:solidFill>
                          <a:effectLst/>
                          <a:latin typeface="Arial" panose="020B0604020202020204" pitchFamily="34" charset="0"/>
                          <a:ea typeface="Times New Roman" panose="02020603050405020304" pitchFamily="18" charset="0"/>
                        </a:rPr>
                        <a:t>Not Submitted</a:t>
                      </a:r>
                      <a:endParaRPr lang="en-ZA" sz="1200" dirty="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5864564"/>
                  </a:ext>
                </a:extLst>
              </a:tr>
              <a:tr h="172006">
                <a:tc vMerge="1">
                  <a:txBody>
                    <a:bodyPr/>
                    <a:lstStyle/>
                    <a:p>
                      <a:endParaRPr lang="en-ZA"/>
                    </a:p>
                  </a:txBody>
                  <a:tcPr/>
                </a:tc>
                <a:tc>
                  <a:txBody>
                    <a:bodyPr/>
                    <a:lstStyle/>
                    <a:p>
                      <a:pPr>
                        <a:spcBef>
                          <a:spcPts val="0"/>
                        </a:spcBef>
                        <a:spcAft>
                          <a:spcPts val="0"/>
                        </a:spcAft>
                        <a:buNone/>
                      </a:pPr>
                      <a:r>
                        <a:rPr lang="en-US" sz="1600" b="1" dirty="0">
                          <a:effectLst/>
                          <a:latin typeface="Arial" panose="020B0604020202020204" pitchFamily="34" charset="0"/>
                          <a:ea typeface="Times New Roman" panose="02020603050405020304" pitchFamily="18" charset="0"/>
                        </a:rPr>
                        <a:t>!</a:t>
                      </a:r>
                      <a:r>
                        <a:rPr lang="en-US" sz="1600" b="1" dirty="0" err="1">
                          <a:effectLst/>
                          <a:latin typeface="Arial" panose="020B0604020202020204" pitchFamily="34" charset="0"/>
                          <a:ea typeface="Times New Roman" panose="02020603050405020304" pitchFamily="18" charset="0"/>
                        </a:rPr>
                        <a:t>Kheis</a:t>
                      </a:r>
                      <a:r>
                        <a:rPr lang="en-US" sz="1600" b="1" dirty="0">
                          <a:effectLst/>
                          <a:latin typeface="Arial" panose="020B0604020202020204" pitchFamily="34" charset="0"/>
                          <a:ea typeface="Times New Roman" panose="02020603050405020304" pitchFamily="18" charset="0"/>
                        </a:rPr>
                        <a:t> LM</a:t>
                      </a:r>
                      <a:endParaRPr lang="en-ZA" sz="1200" dirty="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0"/>
                        </a:spcBef>
                        <a:spcAft>
                          <a:spcPts val="0"/>
                        </a:spcAft>
                        <a:buNone/>
                      </a:pPr>
                      <a:r>
                        <a:rPr lang="en-US" sz="1600">
                          <a:solidFill>
                            <a:srgbClr val="EE0000"/>
                          </a:solidFill>
                          <a:effectLst/>
                          <a:latin typeface="Arial" panose="020B0604020202020204" pitchFamily="34" charset="0"/>
                          <a:ea typeface="Times New Roman" panose="02020603050405020304" pitchFamily="18" charset="0"/>
                        </a:rPr>
                        <a:t>Not Submitted</a:t>
                      </a:r>
                      <a:endParaRPr lang="en-ZA" sz="120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0"/>
                        </a:spcBef>
                        <a:spcAft>
                          <a:spcPts val="0"/>
                        </a:spcAft>
                        <a:buNone/>
                      </a:pPr>
                      <a:r>
                        <a:rPr lang="en-US" sz="1600">
                          <a:solidFill>
                            <a:srgbClr val="9BBB59"/>
                          </a:solidFill>
                          <a:effectLst/>
                          <a:latin typeface="Arial" panose="020B0604020202020204" pitchFamily="34" charset="0"/>
                          <a:ea typeface="Times New Roman" panose="02020603050405020304" pitchFamily="18" charset="0"/>
                        </a:rPr>
                        <a:t>Submitted</a:t>
                      </a:r>
                      <a:r>
                        <a:rPr lang="en-US" sz="1600">
                          <a:solidFill>
                            <a:srgbClr val="EE0000"/>
                          </a:solidFill>
                          <a:effectLst/>
                          <a:latin typeface="Arial" panose="020B0604020202020204" pitchFamily="34" charset="0"/>
                          <a:ea typeface="Times New Roman" panose="02020603050405020304" pitchFamily="18" charset="0"/>
                        </a:rPr>
                        <a:t> </a:t>
                      </a:r>
                      <a:endParaRPr lang="en-ZA" sz="120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0"/>
                        </a:spcBef>
                        <a:spcAft>
                          <a:spcPts val="0"/>
                        </a:spcAft>
                        <a:buNone/>
                      </a:pPr>
                      <a:r>
                        <a:rPr lang="en-US" sz="1600" dirty="0">
                          <a:solidFill>
                            <a:srgbClr val="EE0000"/>
                          </a:solidFill>
                          <a:effectLst/>
                          <a:latin typeface="Arial" panose="020B0604020202020204" pitchFamily="34" charset="0"/>
                          <a:ea typeface="Times New Roman" panose="02020603050405020304" pitchFamily="18" charset="0"/>
                        </a:rPr>
                        <a:t>Not Submitted</a:t>
                      </a:r>
                      <a:endParaRPr lang="en-ZA" sz="1200" dirty="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2772368"/>
                  </a:ext>
                </a:extLst>
              </a:tr>
              <a:tr h="172006">
                <a:tc vMerge="1">
                  <a:txBody>
                    <a:bodyPr/>
                    <a:lstStyle/>
                    <a:p>
                      <a:endParaRPr lang="en-ZA"/>
                    </a:p>
                  </a:txBody>
                  <a:tcPr/>
                </a:tc>
                <a:tc>
                  <a:txBody>
                    <a:bodyPr/>
                    <a:lstStyle/>
                    <a:p>
                      <a:pPr>
                        <a:spcBef>
                          <a:spcPts val="0"/>
                        </a:spcBef>
                        <a:spcAft>
                          <a:spcPts val="0"/>
                        </a:spcAft>
                        <a:buNone/>
                      </a:pPr>
                      <a:r>
                        <a:rPr lang="en-US" sz="1600" b="1">
                          <a:effectLst/>
                          <a:latin typeface="Arial" panose="020B0604020202020204" pitchFamily="34" charset="0"/>
                          <a:ea typeface="Times New Roman" panose="02020603050405020304" pitchFamily="18" charset="0"/>
                        </a:rPr>
                        <a:t>Magareng LM</a:t>
                      </a:r>
                      <a:endParaRPr lang="en-ZA" sz="120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0"/>
                        </a:spcBef>
                        <a:spcAft>
                          <a:spcPts val="0"/>
                        </a:spcAft>
                        <a:buNone/>
                      </a:pPr>
                      <a:r>
                        <a:rPr lang="en-US" sz="1600" dirty="0">
                          <a:solidFill>
                            <a:srgbClr val="EE0000"/>
                          </a:solidFill>
                          <a:effectLst/>
                          <a:latin typeface="Arial" panose="020B0604020202020204" pitchFamily="34" charset="0"/>
                          <a:ea typeface="Times New Roman" panose="02020603050405020304" pitchFamily="18" charset="0"/>
                        </a:rPr>
                        <a:t>Not Submitted</a:t>
                      </a:r>
                      <a:endParaRPr lang="en-ZA" sz="1200" dirty="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0"/>
                        </a:spcBef>
                        <a:spcAft>
                          <a:spcPts val="0"/>
                        </a:spcAft>
                        <a:buNone/>
                      </a:pPr>
                      <a:r>
                        <a:rPr lang="en-US" sz="1600" dirty="0">
                          <a:effectLst/>
                          <a:latin typeface="Arial" panose="020B0604020202020204" pitchFamily="34" charset="0"/>
                          <a:ea typeface="Times New Roman" panose="02020603050405020304" pitchFamily="18" charset="0"/>
                        </a:rPr>
                        <a:t>Submitted</a:t>
                      </a:r>
                      <a:endParaRPr lang="en-ZA" sz="1200" dirty="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0"/>
                        </a:spcBef>
                        <a:spcAft>
                          <a:spcPts val="0"/>
                        </a:spcAft>
                        <a:buNone/>
                      </a:pPr>
                      <a:r>
                        <a:rPr lang="en-US" sz="1600" dirty="0">
                          <a:solidFill>
                            <a:srgbClr val="EE0000"/>
                          </a:solidFill>
                          <a:effectLst/>
                          <a:latin typeface="Arial" panose="020B0604020202020204" pitchFamily="34" charset="0"/>
                          <a:ea typeface="Times New Roman" panose="02020603050405020304" pitchFamily="18" charset="0"/>
                        </a:rPr>
                        <a:t>Not Submitted</a:t>
                      </a:r>
                      <a:endParaRPr lang="en-ZA" sz="1200" dirty="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6150666"/>
                  </a:ext>
                </a:extLst>
              </a:tr>
              <a:tr h="172006">
                <a:tc vMerge="1">
                  <a:txBody>
                    <a:bodyPr/>
                    <a:lstStyle/>
                    <a:p>
                      <a:endParaRPr lang="en-ZA"/>
                    </a:p>
                  </a:txBody>
                  <a:tcPr/>
                </a:tc>
                <a:tc>
                  <a:txBody>
                    <a:bodyPr/>
                    <a:lstStyle/>
                    <a:p>
                      <a:pPr>
                        <a:spcBef>
                          <a:spcPts val="0"/>
                        </a:spcBef>
                        <a:spcAft>
                          <a:spcPts val="0"/>
                        </a:spcAft>
                        <a:buNone/>
                      </a:pPr>
                      <a:r>
                        <a:rPr lang="en-US" sz="1600" b="1">
                          <a:effectLst/>
                          <a:latin typeface="Arial" panose="020B0604020202020204" pitchFamily="34" charset="0"/>
                          <a:ea typeface="Times New Roman" panose="02020603050405020304" pitchFamily="18" charset="0"/>
                        </a:rPr>
                        <a:t>Phokwane LM</a:t>
                      </a:r>
                      <a:endParaRPr lang="en-ZA" sz="120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0"/>
                        </a:spcBef>
                        <a:spcAft>
                          <a:spcPts val="0"/>
                        </a:spcAft>
                        <a:buNone/>
                      </a:pPr>
                      <a:r>
                        <a:rPr lang="en-US" sz="1600">
                          <a:solidFill>
                            <a:srgbClr val="EE0000"/>
                          </a:solidFill>
                          <a:effectLst/>
                          <a:latin typeface="Arial" panose="020B0604020202020204" pitchFamily="34" charset="0"/>
                          <a:ea typeface="Times New Roman" panose="02020603050405020304" pitchFamily="18" charset="0"/>
                        </a:rPr>
                        <a:t>Not submitted</a:t>
                      </a:r>
                      <a:endParaRPr lang="en-ZA" sz="120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0"/>
                        </a:spcBef>
                        <a:spcAft>
                          <a:spcPts val="0"/>
                        </a:spcAft>
                        <a:buNone/>
                      </a:pPr>
                      <a:r>
                        <a:rPr lang="en-US" sz="1600" dirty="0">
                          <a:effectLst/>
                          <a:latin typeface="Arial" panose="020B0604020202020204" pitchFamily="34" charset="0"/>
                          <a:ea typeface="Times New Roman" panose="02020603050405020304" pitchFamily="18" charset="0"/>
                        </a:rPr>
                        <a:t>Submitted</a:t>
                      </a:r>
                      <a:endParaRPr lang="en-ZA" sz="1200" dirty="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0"/>
                        </a:spcBef>
                        <a:spcAft>
                          <a:spcPts val="0"/>
                        </a:spcAft>
                        <a:buNone/>
                      </a:pPr>
                      <a:r>
                        <a:rPr lang="en-US" sz="1600" dirty="0">
                          <a:solidFill>
                            <a:srgbClr val="EE0000"/>
                          </a:solidFill>
                          <a:effectLst/>
                          <a:latin typeface="Arial" panose="020B0604020202020204" pitchFamily="34" charset="0"/>
                          <a:ea typeface="Times New Roman" panose="02020603050405020304" pitchFamily="18" charset="0"/>
                        </a:rPr>
                        <a:t>Not Submitted</a:t>
                      </a:r>
                      <a:endParaRPr lang="en-ZA" sz="1200" dirty="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94334157"/>
                  </a:ext>
                </a:extLst>
              </a:tr>
              <a:tr h="172006">
                <a:tc vMerge="1">
                  <a:txBody>
                    <a:bodyPr/>
                    <a:lstStyle/>
                    <a:p>
                      <a:endParaRPr lang="en-ZA"/>
                    </a:p>
                  </a:txBody>
                  <a:tcPr/>
                </a:tc>
                <a:tc>
                  <a:txBody>
                    <a:bodyPr/>
                    <a:lstStyle/>
                    <a:p>
                      <a:pPr>
                        <a:spcBef>
                          <a:spcPts val="0"/>
                        </a:spcBef>
                        <a:spcAft>
                          <a:spcPts val="0"/>
                        </a:spcAft>
                        <a:buNone/>
                      </a:pPr>
                      <a:r>
                        <a:rPr lang="en-US" sz="1600" b="1">
                          <a:effectLst/>
                          <a:latin typeface="Arial" panose="020B0604020202020204" pitchFamily="34" charset="0"/>
                          <a:ea typeface="Times New Roman" panose="02020603050405020304" pitchFamily="18" charset="0"/>
                        </a:rPr>
                        <a:t>Siyancuma LM</a:t>
                      </a:r>
                      <a:endParaRPr lang="en-ZA" sz="120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0"/>
                        </a:spcBef>
                        <a:spcAft>
                          <a:spcPts val="0"/>
                        </a:spcAft>
                        <a:buNone/>
                      </a:pPr>
                      <a:r>
                        <a:rPr lang="en-US" sz="1600">
                          <a:effectLst/>
                          <a:latin typeface="Arial" panose="020B0604020202020204" pitchFamily="34" charset="0"/>
                          <a:ea typeface="Times New Roman" panose="02020603050405020304" pitchFamily="18" charset="0"/>
                        </a:rPr>
                        <a:t>Submitted</a:t>
                      </a:r>
                      <a:endParaRPr lang="en-ZA" sz="120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0"/>
                        </a:spcBef>
                        <a:spcAft>
                          <a:spcPts val="0"/>
                        </a:spcAft>
                        <a:buNone/>
                      </a:pPr>
                      <a:r>
                        <a:rPr lang="en-US" sz="1600">
                          <a:effectLst/>
                          <a:latin typeface="Arial" panose="020B0604020202020204" pitchFamily="34" charset="0"/>
                          <a:ea typeface="Times New Roman" panose="02020603050405020304" pitchFamily="18" charset="0"/>
                        </a:rPr>
                        <a:t>Submitted</a:t>
                      </a:r>
                      <a:endParaRPr lang="en-ZA" sz="120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0"/>
                        </a:spcBef>
                        <a:spcAft>
                          <a:spcPts val="0"/>
                        </a:spcAft>
                        <a:buNone/>
                      </a:pPr>
                      <a:r>
                        <a:rPr lang="en-US" sz="1600" dirty="0">
                          <a:solidFill>
                            <a:srgbClr val="EE0000"/>
                          </a:solidFill>
                          <a:effectLst/>
                          <a:latin typeface="Arial" panose="020B0604020202020204" pitchFamily="34" charset="0"/>
                          <a:ea typeface="Times New Roman" panose="02020603050405020304" pitchFamily="18" charset="0"/>
                        </a:rPr>
                        <a:t>Not Submitted</a:t>
                      </a:r>
                      <a:endParaRPr lang="en-ZA" sz="1200" dirty="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52104502"/>
                  </a:ext>
                </a:extLst>
              </a:tr>
              <a:tr h="172006">
                <a:tc vMerge="1">
                  <a:txBody>
                    <a:bodyPr/>
                    <a:lstStyle/>
                    <a:p>
                      <a:endParaRPr lang="en-ZA"/>
                    </a:p>
                  </a:txBody>
                  <a:tcPr/>
                </a:tc>
                <a:tc>
                  <a:txBody>
                    <a:bodyPr/>
                    <a:lstStyle/>
                    <a:p>
                      <a:pPr>
                        <a:spcBef>
                          <a:spcPts val="0"/>
                        </a:spcBef>
                        <a:spcAft>
                          <a:spcPts val="0"/>
                        </a:spcAft>
                        <a:buNone/>
                      </a:pPr>
                      <a:r>
                        <a:rPr lang="en-US" sz="1600" b="1" dirty="0">
                          <a:effectLst/>
                          <a:latin typeface="Arial" panose="020B0604020202020204" pitchFamily="34" charset="0"/>
                          <a:ea typeface="Times New Roman" panose="02020603050405020304" pitchFamily="18" charset="0"/>
                        </a:rPr>
                        <a:t>Sol Plaatjie LM</a:t>
                      </a:r>
                      <a:endParaRPr lang="en-ZA" sz="1200" dirty="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0"/>
                        </a:spcBef>
                        <a:spcAft>
                          <a:spcPts val="0"/>
                        </a:spcAft>
                        <a:buNone/>
                      </a:pPr>
                      <a:r>
                        <a:rPr lang="en-US" sz="1600" dirty="0">
                          <a:solidFill>
                            <a:srgbClr val="EE0000"/>
                          </a:solidFill>
                          <a:effectLst/>
                          <a:latin typeface="Arial" panose="020B0604020202020204" pitchFamily="34" charset="0"/>
                          <a:ea typeface="Times New Roman" panose="02020603050405020304" pitchFamily="18" charset="0"/>
                        </a:rPr>
                        <a:t>Not submitted</a:t>
                      </a:r>
                      <a:endParaRPr lang="en-ZA" sz="1200" dirty="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0"/>
                        </a:spcBef>
                        <a:spcAft>
                          <a:spcPts val="0"/>
                        </a:spcAft>
                        <a:buNone/>
                      </a:pPr>
                      <a:r>
                        <a:rPr lang="en-US" sz="1600" dirty="0">
                          <a:effectLst/>
                          <a:latin typeface="Arial" panose="020B0604020202020204" pitchFamily="34" charset="0"/>
                          <a:ea typeface="Times New Roman" panose="02020603050405020304" pitchFamily="18" charset="0"/>
                        </a:rPr>
                        <a:t>Not Applicable</a:t>
                      </a:r>
                      <a:endParaRPr lang="en-ZA" sz="1200" dirty="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0"/>
                        </a:spcBef>
                        <a:spcAft>
                          <a:spcPts val="0"/>
                        </a:spcAft>
                        <a:buNone/>
                      </a:pPr>
                      <a:r>
                        <a:rPr lang="en-US" sz="1600" dirty="0">
                          <a:solidFill>
                            <a:srgbClr val="EE0000"/>
                          </a:solidFill>
                          <a:effectLst/>
                          <a:latin typeface="Arial" panose="020B0604020202020204" pitchFamily="34" charset="0"/>
                          <a:ea typeface="Times New Roman" panose="02020603050405020304" pitchFamily="18" charset="0"/>
                        </a:rPr>
                        <a:t>Not submitted</a:t>
                      </a:r>
                      <a:endParaRPr lang="en-ZA" sz="1200" dirty="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2279289"/>
                  </a:ext>
                </a:extLst>
              </a:tr>
              <a:tr h="172006">
                <a:tc vMerge="1">
                  <a:txBody>
                    <a:bodyPr/>
                    <a:lstStyle/>
                    <a:p>
                      <a:endParaRPr lang="en-ZA"/>
                    </a:p>
                  </a:txBody>
                  <a:tcPr>
                    <a:lnT w="12700" cap="flat" cmpd="sng" algn="ctr">
                      <a:solidFill>
                        <a:srgbClr val="000000"/>
                      </a:solidFill>
                      <a:prstDash val="solid"/>
                      <a:round/>
                      <a:headEnd type="none" w="med" len="med"/>
                      <a:tailEnd type="none" w="med" len="med"/>
                    </a:lnT>
                  </a:tcPr>
                </a:tc>
                <a:tc>
                  <a:txBody>
                    <a:bodyPr/>
                    <a:lstStyle/>
                    <a:p>
                      <a:pPr>
                        <a:spcBef>
                          <a:spcPts val="0"/>
                        </a:spcBef>
                        <a:spcAft>
                          <a:spcPts val="0"/>
                        </a:spcAft>
                        <a:buNone/>
                      </a:pPr>
                      <a:r>
                        <a:rPr lang="en-US" sz="1600" b="1">
                          <a:effectLst/>
                          <a:latin typeface="Arial" panose="020B0604020202020204" pitchFamily="34" charset="0"/>
                          <a:ea typeface="Times New Roman" panose="02020603050405020304" pitchFamily="18" charset="0"/>
                        </a:rPr>
                        <a:t>Siyathemba LM</a:t>
                      </a:r>
                      <a:endParaRPr lang="en-ZA" sz="1200">
                        <a:effectLst/>
                        <a:latin typeface="Times New Roman" panose="02020603050405020304" pitchFamily="18" charset="0"/>
                        <a:ea typeface="Times New Roman" panose="02020603050405020304" pitchFamily="18" charset="0"/>
                      </a:endParaRPr>
                    </a:p>
                  </a:txBody>
                  <a:tcPr marL="55288" marR="55288"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0"/>
                        </a:spcBef>
                        <a:spcAft>
                          <a:spcPts val="0"/>
                        </a:spcAft>
                        <a:buNone/>
                      </a:pPr>
                      <a:r>
                        <a:rPr lang="en-US" sz="1600">
                          <a:effectLst/>
                          <a:latin typeface="Arial" panose="020B0604020202020204" pitchFamily="34" charset="0"/>
                          <a:ea typeface="Times New Roman" panose="02020603050405020304" pitchFamily="18" charset="0"/>
                        </a:rPr>
                        <a:t>Submitted</a:t>
                      </a:r>
                      <a:endParaRPr lang="en-ZA" sz="120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0"/>
                        </a:spcBef>
                        <a:spcAft>
                          <a:spcPts val="0"/>
                        </a:spcAft>
                        <a:buNone/>
                      </a:pPr>
                      <a:r>
                        <a:rPr lang="en-US" sz="1600" dirty="0">
                          <a:effectLst/>
                          <a:latin typeface="Arial" panose="020B0604020202020204" pitchFamily="34" charset="0"/>
                          <a:ea typeface="Times New Roman" panose="02020603050405020304" pitchFamily="18" charset="0"/>
                        </a:rPr>
                        <a:t>Submitted</a:t>
                      </a:r>
                      <a:endParaRPr lang="en-ZA" sz="1200" dirty="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0"/>
                        </a:spcBef>
                        <a:spcAft>
                          <a:spcPts val="0"/>
                        </a:spcAft>
                        <a:buNone/>
                      </a:pPr>
                      <a:r>
                        <a:rPr lang="en-US" sz="1600" dirty="0">
                          <a:solidFill>
                            <a:srgbClr val="EE0000"/>
                          </a:solidFill>
                          <a:effectLst/>
                          <a:latin typeface="Arial" panose="020B0604020202020204" pitchFamily="34" charset="0"/>
                          <a:ea typeface="Times New Roman" panose="02020603050405020304" pitchFamily="18" charset="0"/>
                        </a:rPr>
                        <a:t>Not Submitted</a:t>
                      </a:r>
                      <a:endParaRPr lang="en-ZA" sz="1200" dirty="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72608901"/>
                  </a:ext>
                </a:extLst>
              </a:tr>
              <a:tr h="172006">
                <a:tc>
                  <a:txBody>
                    <a:bodyPr/>
                    <a:lstStyle/>
                    <a:p>
                      <a:pPr>
                        <a:spcBef>
                          <a:spcPts val="0"/>
                        </a:spcBef>
                        <a:spcAft>
                          <a:spcPts val="0"/>
                        </a:spcAft>
                        <a:buNone/>
                      </a:pPr>
                      <a:r>
                        <a:rPr lang="en-US" sz="1600" b="1">
                          <a:solidFill>
                            <a:srgbClr val="EE0000"/>
                          </a:solidFill>
                          <a:effectLst/>
                          <a:latin typeface="Arial" panose="020B0604020202020204" pitchFamily="34" charset="0"/>
                          <a:ea typeface="Times New Roman" panose="02020603050405020304" pitchFamily="18" charset="0"/>
                        </a:rPr>
                        <a:t>13 WSA</a:t>
                      </a:r>
                      <a:endParaRPr lang="en-ZA" sz="120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0"/>
                        </a:spcBef>
                        <a:spcAft>
                          <a:spcPts val="0"/>
                        </a:spcAft>
                        <a:buNone/>
                      </a:pPr>
                      <a:r>
                        <a:rPr lang="en-US" sz="1600" b="1">
                          <a:solidFill>
                            <a:srgbClr val="EE0000"/>
                          </a:solidFill>
                          <a:effectLst/>
                          <a:latin typeface="Arial" panose="020B0604020202020204" pitchFamily="34" charset="0"/>
                          <a:ea typeface="Times New Roman" panose="02020603050405020304" pitchFamily="18" charset="0"/>
                        </a:rPr>
                        <a:t>21 CAPs</a:t>
                      </a:r>
                      <a:endParaRPr lang="en-ZA" sz="120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0"/>
                        </a:spcBef>
                        <a:spcAft>
                          <a:spcPts val="0"/>
                        </a:spcAft>
                        <a:buNone/>
                      </a:pPr>
                      <a:r>
                        <a:rPr lang="en-US" sz="1600">
                          <a:solidFill>
                            <a:srgbClr val="EE0000"/>
                          </a:solidFill>
                          <a:effectLst/>
                          <a:latin typeface="Arial" panose="020B0604020202020204" pitchFamily="34" charset="0"/>
                          <a:ea typeface="Times New Roman" panose="02020603050405020304" pitchFamily="18" charset="0"/>
                        </a:rPr>
                        <a:t>7</a:t>
                      </a:r>
                      <a:endParaRPr lang="en-ZA" sz="120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Bef>
                          <a:spcPts val="0"/>
                        </a:spcBef>
                        <a:spcAft>
                          <a:spcPts val="0"/>
                        </a:spcAft>
                        <a:buNone/>
                      </a:pPr>
                      <a:r>
                        <a:rPr lang="en-US" sz="1600" dirty="0">
                          <a:solidFill>
                            <a:srgbClr val="EE0000"/>
                          </a:solidFill>
                          <a:effectLst/>
                          <a:latin typeface="Arial" panose="020B0604020202020204" pitchFamily="34" charset="0"/>
                          <a:ea typeface="Times New Roman" panose="02020603050405020304" pitchFamily="18" charset="0"/>
                        </a:rPr>
                        <a:t>4</a:t>
                      </a:r>
                      <a:endParaRPr lang="en-ZA" sz="1200" dirty="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0"/>
                        </a:spcBef>
                        <a:spcAft>
                          <a:spcPts val="0"/>
                        </a:spcAft>
                        <a:buNone/>
                      </a:pPr>
                      <a:r>
                        <a:rPr lang="en-US" sz="1600" dirty="0">
                          <a:solidFill>
                            <a:srgbClr val="EE0000"/>
                          </a:solidFill>
                          <a:effectLst/>
                          <a:latin typeface="Arial" panose="020B0604020202020204" pitchFamily="34" charset="0"/>
                          <a:ea typeface="Times New Roman" panose="02020603050405020304" pitchFamily="18" charset="0"/>
                        </a:rPr>
                        <a:t>11 </a:t>
                      </a:r>
                      <a:endParaRPr lang="en-ZA" sz="1200" dirty="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92667484"/>
                  </a:ext>
                </a:extLst>
              </a:tr>
            </a:tbl>
          </a:graphicData>
        </a:graphic>
      </p:graphicFrame>
    </p:spTree>
    <p:extLst>
      <p:ext uri="{BB962C8B-B14F-4D97-AF65-F5344CB8AC3E}">
        <p14:creationId xmlns:p14="http://schemas.microsoft.com/office/powerpoint/2010/main" val="2085529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3DCF4-A52F-931F-2A3F-6A32C249EBB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C6F86C-87C6-4D92-70E1-C7F2124D540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53EDE0-7BCA-4CDF-9A43-1C4B031A103C}" type="slidenum">
              <a:rPr kumimoji="0" lang="en-US" sz="135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35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3" name="TextBox 2">
            <a:extLst>
              <a:ext uri="{FF2B5EF4-FFF2-40B4-BE49-F238E27FC236}">
                <a16:creationId xmlns:a16="http://schemas.microsoft.com/office/drawing/2014/main" id="{85561289-7A1B-1B42-1C8F-444EF472A881}"/>
              </a:ext>
            </a:extLst>
          </p:cNvPr>
          <p:cNvSpPr txBox="1"/>
          <p:nvPr/>
        </p:nvSpPr>
        <p:spPr>
          <a:xfrm>
            <a:off x="220131" y="230314"/>
            <a:ext cx="94657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F497D"/>
                </a:solidFill>
                <a:effectLst/>
                <a:uLnTx/>
                <a:uFillTx/>
                <a:latin typeface="Calibri"/>
                <a:ea typeface="+mn-ea"/>
                <a:cs typeface="+mn-cs"/>
              </a:rPr>
              <a:t>WSAs with Corrective Actions Plans outstanding</a:t>
            </a:r>
            <a:r>
              <a:rPr kumimoji="0" lang="en-US" sz="2800" b="0" i="0" u="none" strike="noStrike" kern="1200" cap="none" spc="0" normalizeH="0" baseline="0" noProof="0" dirty="0">
                <a:ln>
                  <a:noFill/>
                </a:ln>
                <a:solidFill>
                  <a:prstClr val="black"/>
                </a:solidFill>
                <a:effectLst/>
                <a:uLnTx/>
                <a:uFillTx/>
                <a:latin typeface="Calibri"/>
                <a:ea typeface="+mn-ea"/>
                <a:cs typeface="+mn-cs"/>
              </a:rPr>
              <a:t>:</a:t>
            </a:r>
            <a:endParaRPr kumimoji="0" lang="en-ZA"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24699482-C608-6DBC-3972-992864F3937F}"/>
              </a:ext>
            </a:extLst>
          </p:cNvPr>
          <p:cNvSpPr txBox="1"/>
          <p:nvPr/>
        </p:nvSpPr>
        <p:spPr>
          <a:xfrm>
            <a:off x="220132" y="1083733"/>
            <a:ext cx="1176866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6" name="Table 5">
            <a:extLst>
              <a:ext uri="{FF2B5EF4-FFF2-40B4-BE49-F238E27FC236}">
                <a16:creationId xmlns:a16="http://schemas.microsoft.com/office/drawing/2014/main" id="{98198E4B-F3A3-1B66-A413-EB431910F3DF}"/>
              </a:ext>
            </a:extLst>
          </p:cNvPr>
          <p:cNvGraphicFramePr>
            <a:graphicFrameLocks noGrp="1"/>
          </p:cNvGraphicFramePr>
          <p:nvPr/>
        </p:nvGraphicFramePr>
        <p:xfrm>
          <a:off x="220131" y="822964"/>
          <a:ext cx="11452656" cy="4450080"/>
        </p:xfrm>
        <a:graphic>
          <a:graphicData uri="http://schemas.openxmlformats.org/drawingml/2006/table">
            <a:tbl>
              <a:tblPr firstRow="1" firstCol="1" bandRow="1"/>
              <a:tblGrid>
                <a:gridCol w="1781664">
                  <a:extLst>
                    <a:ext uri="{9D8B030D-6E8A-4147-A177-3AD203B41FA5}">
                      <a16:colId xmlns:a16="http://schemas.microsoft.com/office/drawing/2014/main" val="1071111788"/>
                    </a:ext>
                  </a:extLst>
                </a:gridCol>
                <a:gridCol w="3509319">
                  <a:extLst>
                    <a:ext uri="{9D8B030D-6E8A-4147-A177-3AD203B41FA5}">
                      <a16:colId xmlns:a16="http://schemas.microsoft.com/office/drawing/2014/main" val="2818887341"/>
                    </a:ext>
                  </a:extLst>
                </a:gridCol>
                <a:gridCol w="2932687">
                  <a:extLst>
                    <a:ext uri="{9D8B030D-6E8A-4147-A177-3AD203B41FA5}">
                      <a16:colId xmlns:a16="http://schemas.microsoft.com/office/drawing/2014/main" val="1854105478"/>
                    </a:ext>
                  </a:extLst>
                </a:gridCol>
                <a:gridCol w="1659042">
                  <a:extLst>
                    <a:ext uri="{9D8B030D-6E8A-4147-A177-3AD203B41FA5}">
                      <a16:colId xmlns:a16="http://schemas.microsoft.com/office/drawing/2014/main" val="2866563487"/>
                    </a:ext>
                  </a:extLst>
                </a:gridCol>
                <a:gridCol w="1569944">
                  <a:extLst>
                    <a:ext uri="{9D8B030D-6E8A-4147-A177-3AD203B41FA5}">
                      <a16:colId xmlns:a16="http://schemas.microsoft.com/office/drawing/2014/main" val="3888346864"/>
                    </a:ext>
                  </a:extLst>
                </a:gridCol>
              </a:tblGrid>
              <a:tr h="548459">
                <a:tc>
                  <a:txBody>
                    <a:bodyPr/>
                    <a:lstStyle/>
                    <a:p>
                      <a:pPr>
                        <a:buNone/>
                      </a:pPr>
                      <a:r>
                        <a:rPr lang="en-US" sz="1800" b="1" dirty="0">
                          <a:solidFill>
                            <a:srgbClr val="000000"/>
                          </a:solidFill>
                          <a:effectLst/>
                          <a:latin typeface="Arial" panose="020B0604020202020204" pitchFamily="34" charset="0"/>
                          <a:ea typeface="Times New Roman" panose="02020603050405020304" pitchFamily="18" charset="0"/>
                        </a:rPr>
                        <a:t>Province</a:t>
                      </a:r>
                      <a:endParaRPr lang="en-ZA" sz="1400" dirty="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buNone/>
                      </a:pPr>
                      <a:r>
                        <a:rPr lang="en-US" sz="1800" b="1" dirty="0">
                          <a:solidFill>
                            <a:srgbClr val="000000"/>
                          </a:solidFill>
                          <a:effectLst/>
                          <a:latin typeface="Arial" panose="020B0604020202020204" pitchFamily="34" charset="0"/>
                          <a:ea typeface="Times New Roman" panose="02020603050405020304" pitchFamily="18" charset="0"/>
                        </a:rPr>
                        <a:t>Name of Water Service Authority</a:t>
                      </a:r>
                      <a:endParaRPr lang="en-ZA" sz="1400" dirty="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buNone/>
                      </a:pPr>
                      <a:r>
                        <a:rPr lang="en-US" sz="1800" b="1">
                          <a:solidFill>
                            <a:srgbClr val="000000"/>
                          </a:solidFill>
                          <a:effectLst/>
                          <a:latin typeface="Arial" panose="020B0604020202020204" pitchFamily="34" charset="0"/>
                          <a:ea typeface="Times New Roman" panose="02020603050405020304" pitchFamily="18" charset="0"/>
                        </a:rPr>
                        <a:t>Green Drop</a:t>
                      </a:r>
                      <a:endParaRPr lang="en-ZA" sz="140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buNone/>
                      </a:pPr>
                      <a:r>
                        <a:rPr lang="en-US" sz="1800" b="1">
                          <a:solidFill>
                            <a:srgbClr val="000000"/>
                          </a:solidFill>
                          <a:effectLst/>
                          <a:latin typeface="Arial" panose="020B0604020202020204" pitchFamily="34" charset="0"/>
                          <a:ea typeface="Times New Roman" panose="02020603050405020304" pitchFamily="18" charset="0"/>
                        </a:rPr>
                        <a:t>Blue Drop</a:t>
                      </a:r>
                      <a:endParaRPr lang="en-ZA" sz="140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buNone/>
                      </a:pPr>
                      <a:r>
                        <a:rPr lang="en-US" sz="1800" b="1" dirty="0">
                          <a:solidFill>
                            <a:srgbClr val="000000"/>
                          </a:solidFill>
                          <a:effectLst/>
                          <a:latin typeface="Arial" panose="020B0604020202020204" pitchFamily="34" charset="0"/>
                          <a:ea typeface="Times New Roman" panose="02020603050405020304" pitchFamily="18" charset="0"/>
                        </a:rPr>
                        <a:t>No Drop</a:t>
                      </a:r>
                      <a:endParaRPr lang="en-ZA" sz="1400" dirty="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932756942"/>
                  </a:ext>
                </a:extLst>
              </a:tr>
              <a:tr h="199642">
                <a:tc>
                  <a:txBody>
                    <a:bodyPr/>
                    <a:lstStyle/>
                    <a:p>
                      <a:pPr>
                        <a:buNone/>
                      </a:pPr>
                      <a:r>
                        <a:rPr lang="en-US" sz="1600" b="1">
                          <a:effectLst/>
                          <a:latin typeface="Arial" panose="020B0604020202020204" pitchFamily="34" charset="0"/>
                          <a:ea typeface="Times New Roman" panose="02020603050405020304" pitchFamily="18" charset="0"/>
                        </a:rPr>
                        <a:t>Gauteng</a:t>
                      </a:r>
                      <a:endParaRPr lang="en-ZA" sz="1600">
                        <a:effectLst/>
                        <a:latin typeface="Times New Roman" panose="02020603050405020304" pitchFamily="18" charset="0"/>
                        <a:ea typeface="Times New Roman" panose="02020603050405020304" pitchFamily="18" charset="0"/>
                      </a:endParaRPr>
                    </a:p>
                  </a:txBody>
                  <a:tcPr marL="64192" marR="64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600" b="1">
                          <a:effectLst/>
                          <a:latin typeface="Arial" panose="020B0604020202020204" pitchFamily="34" charset="0"/>
                          <a:ea typeface="Times New Roman" panose="02020603050405020304" pitchFamily="18" charset="0"/>
                        </a:rPr>
                        <a:t>Rand West LM</a:t>
                      </a:r>
                      <a:endParaRPr lang="en-ZA" sz="1600">
                        <a:effectLst/>
                        <a:latin typeface="Times New Roman" panose="02020603050405020304" pitchFamily="18" charset="0"/>
                        <a:ea typeface="Times New Roman" panose="02020603050405020304" pitchFamily="18" charset="0"/>
                      </a:endParaRPr>
                    </a:p>
                  </a:txBody>
                  <a:tcPr marL="64192" marR="64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600">
                          <a:effectLst/>
                          <a:latin typeface="Arial" panose="020B0604020202020204" pitchFamily="34" charset="0"/>
                          <a:ea typeface="Times New Roman" panose="02020603050405020304" pitchFamily="18" charset="0"/>
                        </a:rPr>
                        <a:t>Submitted</a:t>
                      </a:r>
                      <a:endParaRPr lang="en-ZA" sz="1600">
                        <a:effectLst/>
                        <a:latin typeface="Times New Roman" panose="02020603050405020304" pitchFamily="18" charset="0"/>
                        <a:ea typeface="Times New Roman" panose="02020603050405020304" pitchFamily="18" charset="0"/>
                      </a:endParaRPr>
                    </a:p>
                  </a:txBody>
                  <a:tcPr marL="64192" marR="64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600">
                          <a:effectLst/>
                          <a:latin typeface="Arial" panose="020B0604020202020204" pitchFamily="34" charset="0"/>
                          <a:ea typeface="Times New Roman" panose="02020603050405020304" pitchFamily="18" charset="0"/>
                        </a:rPr>
                        <a:t>Not Applicable</a:t>
                      </a:r>
                      <a:endParaRPr lang="en-ZA" sz="1600">
                        <a:effectLst/>
                        <a:latin typeface="Times New Roman" panose="02020603050405020304" pitchFamily="18" charset="0"/>
                        <a:ea typeface="Times New Roman" panose="02020603050405020304" pitchFamily="18" charset="0"/>
                      </a:endParaRPr>
                    </a:p>
                  </a:txBody>
                  <a:tcPr marL="64192" marR="64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600" dirty="0">
                          <a:solidFill>
                            <a:srgbClr val="EE0000"/>
                          </a:solidFill>
                          <a:effectLst/>
                          <a:latin typeface="Arial" panose="020B0604020202020204" pitchFamily="34" charset="0"/>
                          <a:ea typeface="Times New Roman" panose="02020603050405020304" pitchFamily="18" charset="0"/>
                        </a:rPr>
                        <a:t>Not Submitted</a:t>
                      </a:r>
                      <a:endParaRPr lang="en-ZA" sz="1600" dirty="0">
                        <a:effectLst/>
                        <a:latin typeface="Times New Roman" panose="02020603050405020304" pitchFamily="18" charset="0"/>
                        <a:ea typeface="Times New Roman" panose="02020603050405020304" pitchFamily="18" charset="0"/>
                      </a:endParaRPr>
                    </a:p>
                  </a:txBody>
                  <a:tcPr marL="64192" marR="64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87719039"/>
                  </a:ext>
                </a:extLst>
              </a:tr>
              <a:tr h="199642">
                <a:tc>
                  <a:txBody>
                    <a:bodyPr/>
                    <a:lstStyle/>
                    <a:p>
                      <a:pPr>
                        <a:buNone/>
                      </a:pPr>
                      <a:r>
                        <a:rPr lang="en-US" sz="1600" b="1">
                          <a:solidFill>
                            <a:srgbClr val="EE0000"/>
                          </a:solidFill>
                          <a:effectLst/>
                          <a:latin typeface="Arial" panose="020B0604020202020204" pitchFamily="34" charset="0"/>
                          <a:ea typeface="Times New Roman" panose="02020603050405020304" pitchFamily="18" charset="0"/>
                        </a:rPr>
                        <a:t>1 WSA</a:t>
                      </a:r>
                      <a:endParaRPr lang="en-ZA" sz="1600">
                        <a:effectLst/>
                        <a:latin typeface="Times New Roman" panose="02020603050405020304" pitchFamily="18" charset="0"/>
                        <a:ea typeface="Times New Roman" panose="02020603050405020304" pitchFamily="18" charset="0"/>
                      </a:endParaRPr>
                    </a:p>
                  </a:txBody>
                  <a:tcPr marL="64192" marR="64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600" b="1" dirty="0">
                          <a:solidFill>
                            <a:srgbClr val="EE0000"/>
                          </a:solidFill>
                          <a:effectLst/>
                          <a:latin typeface="Arial" panose="020B0604020202020204" pitchFamily="34" charset="0"/>
                          <a:ea typeface="Times New Roman" panose="02020603050405020304" pitchFamily="18" charset="0"/>
                        </a:rPr>
                        <a:t>1 CAP</a:t>
                      </a:r>
                      <a:endParaRPr lang="en-ZA" sz="1600" dirty="0">
                        <a:effectLst/>
                        <a:latin typeface="Times New Roman" panose="02020603050405020304" pitchFamily="18" charset="0"/>
                        <a:ea typeface="Times New Roman" panose="02020603050405020304" pitchFamily="18" charset="0"/>
                      </a:endParaRPr>
                    </a:p>
                  </a:txBody>
                  <a:tcPr marL="64192" marR="64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600">
                          <a:solidFill>
                            <a:srgbClr val="EE0000"/>
                          </a:solidFill>
                          <a:effectLst/>
                          <a:latin typeface="Arial" panose="020B0604020202020204" pitchFamily="34" charset="0"/>
                          <a:ea typeface="Times New Roman" panose="02020603050405020304" pitchFamily="18" charset="0"/>
                        </a:rPr>
                        <a:t>-</a:t>
                      </a:r>
                      <a:endParaRPr lang="en-ZA" sz="1600">
                        <a:effectLst/>
                        <a:latin typeface="Times New Roman" panose="02020603050405020304" pitchFamily="18" charset="0"/>
                        <a:ea typeface="Times New Roman" panose="02020603050405020304" pitchFamily="18" charset="0"/>
                      </a:endParaRPr>
                    </a:p>
                  </a:txBody>
                  <a:tcPr marL="64192" marR="64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600">
                          <a:solidFill>
                            <a:srgbClr val="EE0000"/>
                          </a:solidFill>
                          <a:effectLst/>
                          <a:latin typeface="Arial" panose="020B0604020202020204" pitchFamily="34" charset="0"/>
                          <a:ea typeface="Times New Roman" panose="02020603050405020304" pitchFamily="18" charset="0"/>
                        </a:rPr>
                        <a:t>-</a:t>
                      </a:r>
                      <a:endParaRPr lang="en-ZA" sz="1600">
                        <a:effectLst/>
                        <a:latin typeface="Times New Roman" panose="02020603050405020304" pitchFamily="18" charset="0"/>
                        <a:ea typeface="Times New Roman" panose="02020603050405020304" pitchFamily="18" charset="0"/>
                      </a:endParaRPr>
                    </a:p>
                  </a:txBody>
                  <a:tcPr marL="64192" marR="64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600" dirty="0">
                          <a:solidFill>
                            <a:srgbClr val="EE0000"/>
                          </a:solidFill>
                          <a:effectLst/>
                          <a:latin typeface="Arial" panose="020B0604020202020204" pitchFamily="34" charset="0"/>
                          <a:ea typeface="Times New Roman" panose="02020603050405020304" pitchFamily="18" charset="0"/>
                        </a:rPr>
                        <a:t>1</a:t>
                      </a:r>
                      <a:endParaRPr lang="en-ZA" sz="1600" dirty="0">
                        <a:effectLst/>
                        <a:latin typeface="Times New Roman" panose="02020603050405020304" pitchFamily="18" charset="0"/>
                        <a:ea typeface="Times New Roman" panose="02020603050405020304" pitchFamily="18" charset="0"/>
                      </a:endParaRPr>
                    </a:p>
                  </a:txBody>
                  <a:tcPr marL="64192" marR="64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75595038"/>
                  </a:ext>
                </a:extLst>
              </a:tr>
              <a:tr h="199642">
                <a:tc rowSpan="2">
                  <a:txBody>
                    <a:bodyPr/>
                    <a:lstStyle/>
                    <a:p>
                      <a:pPr algn="l">
                        <a:buNone/>
                      </a:pPr>
                      <a:r>
                        <a:rPr lang="en-US" sz="1600" b="1" dirty="0">
                          <a:effectLst/>
                          <a:latin typeface="Arial" panose="020B0604020202020204" pitchFamily="34" charset="0"/>
                          <a:ea typeface="Times New Roman" panose="02020603050405020304" pitchFamily="18" charset="0"/>
                        </a:rPr>
                        <a:t>KwaZulu Natal</a:t>
                      </a:r>
                      <a:endParaRPr lang="en-ZA" sz="1600" dirty="0">
                        <a:effectLst/>
                        <a:latin typeface="Times New Roman" panose="02020603050405020304" pitchFamily="18" charset="0"/>
                        <a:ea typeface="Times New Roman" panose="02020603050405020304" pitchFamily="18" charset="0"/>
                      </a:endParaRPr>
                    </a:p>
                  </a:txBody>
                  <a:tcPr marL="64192" marR="64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600" b="1">
                          <a:effectLst/>
                          <a:latin typeface="Arial" panose="020B0604020202020204" pitchFamily="34" charset="0"/>
                          <a:ea typeface="Times New Roman" panose="02020603050405020304" pitchFamily="18" charset="0"/>
                        </a:rPr>
                        <a:t>uMkhanyakude DM</a:t>
                      </a:r>
                      <a:r>
                        <a:rPr lang="en-US" sz="1600">
                          <a:effectLst/>
                          <a:latin typeface="Arial" panose="020B0604020202020204" pitchFamily="34" charset="0"/>
                          <a:ea typeface="Times New Roman" panose="02020603050405020304" pitchFamily="18" charset="0"/>
                        </a:rPr>
                        <a:t> </a:t>
                      </a:r>
                      <a:endParaRPr lang="en-ZA" sz="1600">
                        <a:effectLst/>
                        <a:latin typeface="Times New Roman" panose="02020603050405020304" pitchFamily="18" charset="0"/>
                        <a:ea typeface="Times New Roman" panose="02020603050405020304" pitchFamily="18" charset="0"/>
                      </a:endParaRPr>
                    </a:p>
                  </a:txBody>
                  <a:tcPr marL="64192" marR="64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600" dirty="0">
                          <a:solidFill>
                            <a:srgbClr val="EE0000"/>
                          </a:solidFill>
                          <a:effectLst/>
                          <a:latin typeface="Arial" panose="020B0604020202020204" pitchFamily="34" charset="0"/>
                          <a:ea typeface="Times New Roman" panose="02020603050405020304" pitchFamily="18" charset="0"/>
                        </a:rPr>
                        <a:t>Not Submitted(TBC WSA reported submission but DWS does not have the record)</a:t>
                      </a:r>
                      <a:endParaRPr lang="en-ZA" sz="1600" dirty="0">
                        <a:effectLst/>
                        <a:latin typeface="Times New Roman" panose="02020603050405020304" pitchFamily="18" charset="0"/>
                        <a:ea typeface="Times New Roman" panose="02020603050405020304" pitchFamily="18" charset="0"/>
                      </a:endParaRPr>
                    </a:p>
                  </a:txBody>
                  <a:tcPr marL="64192" marR="64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600">
                          <a:effectLst/>
                          <a:latin typeface="Arial" panose="020B0604020202020204" pitchFamily="34" charset="0"/>
                          <a:ea typeface="Times New Roman" panose="02020603050405020304" pitchFamily="18" charset="0"/>
                        </a:rPr>
                        <a:t>Not Applicable</a:t>
                      </a:r>
                      <a:endParaRPr lang="en-ZA" sz="1600">
                        <a:effectLst/>
                        <a:latin typeface="Times New Roman" panose="02020603050405020304" pitchFamily="18" charset="0"/>
                        <a:ea typeface="Times New Roman" panose="02020603050405020304" pitchFamily="18" charset="0"/>
                      </a:endParaRPr>
                    </a:p>
                  </a:txBody>
                  <a:tcPr marL="64192" marR="64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600" dirty="0">
                          <a:effectLst/>
                          <a:latin typeface="Arial" panose="020B0604020202020204" pitchFamily="34" charset="0"/>
                          <a:ea typeface="Times New Roman" panose="02020603050405020304" pitchFamily="18" charset="0"/>
                        </a:rPr>
                        <a:t>Not Applicable</a:t>
                      </a:r>
                      <a:endParaRPr lang="en-ZA" sz="1600" dirty="0">
                        <a:effectLst/>
                        <a:latin typeface="Times New Roman" panose="02020603050405020304" pitchFamily="18" charset="0"/>
                        <a:ea typeface="Times New Roman" panose="02020603050405020304" pitchFamily="18" charset="0"/>
                      </a:endParaRPr>
                    </a:p>
                  </a:txBody>
                  <a:tcPr marL="64192" marR="64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6302347"/>
                  </a:ext>
                </a:extLst>
              </a:tr>
              <a:tr h="199642">
                <a:tc vMerge="1">
                  <a:txBody>
                    <a:bodyPr/>
                    <a:lstStyle/>
                    <a:p>
                      <a:endParaRPr lang="en-ZA"/>
                    </a:p>
                  </a:txBody>
                  <a:tcPr/>
                </a:tc>
                <a:tc>
                  <a:txBody>
                    <a:bodyPr/>
                    <a:lstStyle/>
                    <a:p>
                      <a:pPr>
                        <a:buNone/>
                      </a:pPr>
                      <a:r>
                        <a:rPr lang="en-US" sz="1600" b="1">
                          <a:effectLst/>
                          <a:latin typeface="Arial" panose="020B0604020202020204" pitchFamily="34" charset="0"/>
                          <a:ea typeface="Times New Roman" panose="02020603050405020304" pitchFamily="18" charset="0"/>
                        </a:rPr>
                        <a:t>uThukela DM</a:t>
                      </a:r>
                      <a:endParaRPr lang="en-ZA" sz="1600">
                        <a:effectLst/>
                        <a:latin typeface="Times New Roman" panose="02020603050405020304" pitchFamily="18" charset="0"/>
                        <a:ea typeface="Times New Roman" panose="02020603050405020304" pitchFamily="18" charset="0"/>
                      </a:endParaRPr>
                    </a:p>
                  </a:txBody>
                  <a:tcPr marL="64192" marR="64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600">
                          <a:effectLst/>
                          <a:latin typeface="Arial" panose="020B0604020202020204" pitchFamily="34" charset="0"/>
                          <a:ea typeface="Times New Roman" panose="02020603050405020304" pitchFamily="18" charset="0"/>
                        </a:rPr>
                        <a:t>Not Applicable</a:t>
                      </a:r>
                      <a:endParaRPr lang="en-ZA" sz="1600">
                        <a:effectLst/>
                        <a:latin typeface="Times New Roman" panose="02020603050405020304" pitchFamily="18" charset="0"/>
                        <a:ea typeface="Times New Roman" panose="02020603050405020304" pitchFamily="18" charset="0"/>
                      </a:endParaRPr>
                    </a:p>
                  </a:txBody>
                  <a:tcPr marL="64192" marR="64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600">
                          <a:effectLst/>
                          <a:latin typeface="Arial" panose="020B0604020202020204" pitchFamily="34" charset="0"/>
                          <a:ea typeface="Times New Roman" panose="02020603050405020304" pitchFamily="18" charset="0"/>
                        </a:rPr>
                        <a:t>Not Applicable</a:t>
                      </a:r>
                      <a:endParaRPr lang="en-ZA" sz="1600">
                        <a:effectLst/>
                        <a:latin typeface="Times New Roman" panose="02020603050405020304" pitchFamily="18" charset="0"/>
                        <a:ea typeface="Times New Roman" panose="02020603050405020304" pitchFamily="18" charset="0"/>
                      </a:endParaRPr>
                    </a:p>
                  </a:txBody>
                  <a:tcPr marL="64192" marR="64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600" dirty="0">
                          <a:solidFill>
                            <a:srgbClr val="EE0000"/>
                          </a:solidFill>
                          <a:effectLst/>
                          <a:latin typeface="Arial" panose="020B0604020202020204" pitchFamily="34" charset="0"/>
                          <a:ea typeface="Times New Roman" panose="02020603050405020304" pitchFamily="18" charset="0"/>
                        </a:rPr>
                        <a:t>Not Submitted</a:t>
                      </a:r>
                      <a:endParaRPr lang="en-ZA" sz="1600" dirty="0">
                        <a:effectLst/>
                        <a:latin typeface="Times New Roman" panose="02020603050405020304" pitchFamily="18" charset="0"/>
                        <a:ea typeface="Times New Roman" panose="02020603050405020304" pitchFamily="18" charset="0"/>
                      </a:endParaRPr>
                    </a:p>
                  </a:txBody>
                  <a:tcPr marL="64192" marR="64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66368287"/>
                  </a:ext>
                </a:extLst>
              </a:tr>
              <a:tr h="199642">
                <a:tc>
                  <a:txBody>
                    <a:bodyPr/>
                    <a:lstStyle/>
                    <a:p>
                      <a:pPr>
                        <a:buNone/>
                      </a:pPr>
                      <a:r>
                        <a:rPr lang="en-US" sz="1600" b="1">
                          <a:solidFill>
                            <a:srgbClr val="EE0000"/>
                          </a:solidFill>
                          <a:effectLst/>
                          <a:latin typeface="Arial" panose="020B0604020202020204" pitchFamily="34" charset="0"/>
                          <a:ea typeface="Times New Roman" panose="02020603050405020304" pitchFamily="18" charset="0"/>
                        </a:rPr>
                        <a:t>I WSA</a:t>
                      </a:r>
                      <a:endParaRPr lang="en-ZA" sz="1600">
                        <a:effectLst/>
                        <a:latin typeface="Times New Roman" panose="02020603050405020304" pitchFamily="18" charset="0"/>
                        <a:ea typeface="Times New Roman" panose="02020603050405020304" pitchFamily="18" charset="0"/>
                      </a:endParaRPr>
                    </a:p>
                  </a:txBody>
                  <a:tcPr marL="64192" marR="64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600" b="1">
                          <a:solidFill>
                            <a:srgbClr val="EE0000"/>
                          </a:solidFill>
                          <a:effectLst/>
                          <a:latin typeface="Arial" panose="020B0604020202020204" pitchFamily="34" charset="0"/>
                          <a:ea typeface="Times New Roman" panose="02020603050405020304" pitchFamily="18" charset="0"/>
                        </a:rPr>
                        <a:t>2 CAPs</a:t>
                      </a:r>
                      <a:endParaRPr lang="en-ZA" sz="1600">
                        <a:effectLst/>
                        <a:latin typeface="Times New Roman" panose="02020603050405020304" pitchFamily="18" charset="0"/>
                        <a:ea typeface="Times New Roman" panose="02020603050405020304" pitchFamily="18" charset="0"/>
                      </a:endParaRPr>
                    </a:p>
                  </a:txBody>
                  <a:tcPr marL="64192" marR="64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600">
                          <a:solidFill>
                            <a:srgbClr val="EE0000"/>
                          </a:solidFill>
                          <a:effectLst/>
                          <a:latin typeface="Arial" panose="020B0604020202020204" pitchFamily="34" charset="0"/>
                          <a:ea typeface="Times New Roman" panose="02020603050405020304" pitchFamily="18" charset="0"/>
                        </a:rPr>
                        <a:t>1</a:t>
                      </a:r>
                      <a:endParaRPr lang="en-ZA" sz="1600">
                        <a:effectLst/>
                        <a:latin typeface="Times New Roman" panose="02020603050405020304" pitchFamily="18" charset="0"/>
                        <a:ea typeface="Times New Roman" panose="02020603050405020304" pitchFamily="18" charset="0"/>
                      </a:endParaRPr>
                    </a:p>
                  </a:txBody>
                  <a:tcPr marL="64192" marR="64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600">
                          <a:solidFill>
                            <a:srgbClr val="EE0000"/>
                          </a:solidFill>
                          <a:effectLst/>
                          <a:latin typeface="Arial" panose="020B0604020202020204" pitchFamily="34" charset="0"/>
                          <a:ea typeface="Times New Roman" panose="02020603050405020304" pitchFamily="18" charset="0"/>
                        </a:rPr>
                        <a:t>-</a:t>
                      </a:r>
                      <a:endParaRPr lang="en-ZA" sz="1600">
                        <a:effectLst/>
                        <a:latin typeface="Times New Roman" panose="02020603050405020304" pitchFamily="18" charset="0"/>
                        <a:ea typeface="Times New Roman" panose="02020603050405020304" pitchFamily="18" charset="0"/>
                      </a:endParaRPr>
                    </a:p>
                  </a:txBody>
                  <a:tcPr marL="64192" marR="64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600" dirty="0">
                          <a:solidFill>
                            <a:srgbClr val="EE0000"/>
                          </a:solidFill>
                          <a:effectLst/>
                          <a:latin typeface="Arial" panose="020B0604020202020204" pitchFamily="34" charset="0"/>
                          <a:ea typeface="Times New Roman" panose="02020603050405020304" pitchFamily="18" charset="0"/>
                        </a:rPr>
                        <a:t>1</a:t>
                      </a:r>
                      <a:endParaRPr lang="en-ZA" sz="1600" dirty="0">
                        <a:effectLst/>
                        <a:latin typeface="Times New Roman" panose="02020603050405020304" pitchFamily="18" charset="0"/>
                        <a:ea typeface="Times New Roman" panose="02020603050405020304" pitchFamily="18" charset="0"/>
                      </a:endParaRPr>
                    </a:p>
                  </a:txBody>
                  <a:tcPr marL="64192" marR="64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74994968"/>
                  </a:ext>
                </a:extLst>
              </a:tr>
              <a:tr h="199642">
                <a:tc rowSpan="8">
                  <a:txBody>
                    <a:bodyPr/>
                    <a:lstStyle/>
                    <a:p>
                      <a:pPr>
                        <a:buNone/>
                      </a:pPr>
                      <a:r>
                        <a:rPr lang="en-US" sz="1600" b="1" dirty="0">
                          <a:effectLst/>
                          <a:latin typeface="Arial" panose="020B0604020202020204" pitchFamily="34" charset="0"/>
                          <a:ea typeface="Times New Roman" panose="02020603050405020304" pitchFamily="18" charset="0"/>
                        </a:rPr>
                        <a:t>Free State</a:t>
                      </a:r>
                      <a:endParaRPr lang="en-ZA" sz="1600" dirty="0">
                        <a:effectLst/>
                        <a:latin typeface="Times New Roman" panose="02020603050405020304" pitchFamily="18" charset="0"/>
                        <a:ea typeface="Times New Roman" panose="02020603050405020304" pitchFamily="18" charset="0"/>
                      </a:endParaRPr>
                    </a:p>
                  </a:txBody>
                  <a:tcPr marL="64192" marR="64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600" b="1">
                          <a:effectLst/>
                          <a:latin typeface="Arial" panose="020B0604020202020204" pitchFamily="34" charset="0"/>
                          <a:ea typeface="Times New Roman" panose="02020603050405020304" pitchFamily="18" charset="0"/>
                        </a:rPr>
                        <a:t>Letsemeng LM</a:t>
                      </a:r>
                      <a:r>
                        <a:rPr lang="en-US" sz="1600">
                          <a:effectLst/>
                          <a:latin typeface="Arial" panose="020B0604020202020204" pitchFamily="34" charset="0"/>
                          <a:ea typeface="Times New Roman" panose="02020603050405020304" pitchFamily="18" charset="0"/>
                        </a:rPr>
                        <a:t> </a:t>
                      </a:r>
                      <a:endParaRPr lang="en-ZA" sz="1600">
                        <a:effectLst/>
                        <a:latin typeface="Times New Roman" panose="02020603050405020304" pitchFamily="18" charset="0"/>
                        <a:ea typeface="Times New Roman" panose="02020603050405020304" pitchFamily="18" charset="0"/>
                      </a:endParaRPr>
                    </a:p>
                  </a:txBody>
                  <a:tcPr marL="64192" marR="64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600">
                          <a:effectLst/>
                          <a:latin typeface="Arial" panose="020B0604020202020204" pitchFamily="34" charset="0"/>
                          <a:ea typeface="Times New Roman" panose="02020603050405020304" pitchFamily="18" charset="0"/>
                        </a:rPr>
                        <a:t>Submitted</a:t>
                      </a:r>
                      <a:endParaRPr lang="en-ZA" sz="1600">
                        <a:effectLst/>
                        <a:latin typeface="Times New Roman" panose="02020603050405020304" pitchFamily="18" charset="0"/>
                        <a:ea typeface="Times New Roman" panose="02020603050405020304" pitchFamily="18" charset="0"/>
                      </a:endParaRPr>
                    </a:p>
                  </a:txBody>
                  <a:tcPr marL="64192" marR="64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600">
                          <a:effectLst/>
                          <a:latin typeface="Arial" panose="020B0604020202020204" pitchFamily="34" charset="0"/>
                          <a:ea typeface="Times New Roman" panose="02020603050405020304" pitchFamily="18" charset="0"/>
                        </a:rPr>
                        <a:t>Not Applicable</a:t>
                      </a:r>
                      <a:endParaRPr lang="en-ZA" sz="1600">
                        <a:effectLst/>
                        <a:latin typeface="Times New Roman" panose="02020603050405020304" pitchFamily="18" charset="0"/>
                        <a:ea typeface="Times New Roman" panose="02020603050405020304" pitchFamily="18" charset="0"/>
                      </a:endParaRPr>
                    </a:p>
                  </a:txBody>
                  <a:tcPr marL="64192" marR="64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600" dirty="0">
                          <a:solidFill>
                            <a:srgbClr val="EE0000"/>
                          </a:solidFill>
                          <a:effectLst/>
                          <a:latin typeface="Arial" panose="020B0604020202020204" pitchFamily="34" charset="0"/>
                          <a:ea typeface="Times New Roman" panose="02020603050405020304" pitchFamily="18" charset="0"/>
                        </a:rPr>
                        <a:t>Not Submitted</a:t>
                      </a:r>
                      <a:endParaRPr lang="en-ZA" sz="1600" dirty="0">
                        <a:effectLst/>
                        <a:latin typeface="Times New Roman" panose="02020603050405020304" pitchFamily="18" charset="0"/>
                        <a:ea typeface="Times New Roman" panose="02020603050405020304" pitchFamily="18" charset="0"/>
                      </a:endParaRPr>
                    </a:p>
                  </a:txBody>
                  <a:tcPr marL="64192" marR="64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088890"/>
                  </a:ext>
                </a:extLst>
              </a:tr>
              <a:tr h="199642">
                <a:tc vMerge="1">
                  <a:txBody>
                    <a:bodyPr/>
                    <a:lstStyle/>
                    <a:p>
                      <a:endParaRPr lang="en-ZA"/>
                    </a:p>
                  </a:txBody>
                  <a:tcPr/>
                </a:tc>
                <a:tc>
                  <a:txBody>
                    <a:bodyPr/>
                    <a:lstStyle/>
                    <a:p>
                      <a:pPr>
                        <a:buNone/>
                      </a:pPr>
                      <a:r>
                        <a:rPr lang="en-US" sz="1600" b="1">
                          <a:effectLst/>
                          <a:latin typeface="Arial" panose="020B0604020202020204" pitchFamily="34" charset="0"/>
                          <a:ea typeface="Times New Roman" panose="02020603050405020304" pitchFamily="18" charset="0"/>
                        </a:rPr>
                        <a:t>Mafube LM</a:t>
                      </a:r>
                      <a:endParaRPr lang="en-ZA" sz="1600">
                        <a:effectLst/>
                        <a:latin typeface="Times New Roman" panose="02020603050405020304" pitchFamily="18" charset="0"/>
                        <a:ea typeface="Times New Roman" panose="02020603050405020304" pitchFamily="18" charset="0"/>
                      </a:endParaRPr>
                    </a:p>
                  </a:txBody>
                  <a:tcPr marL="64192" marR="64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600" dirty="0">
                          <a:effectLst/>
                          <a:latin typeface="Arial" panose="020B0604020202020204" pitchFamily="34" charset="0"/>
                          <a:ea typeface="Times New Roman" panose="02020603050405020304" pitchFamily="18" charset="0"/>
                        </a:rPr>
                        <a:t>Submitted</a:t>
                      </a:r>
                      <a:endParaRPr lang="en-ZA" sz="1600" dirty="0">
                        <a:effectLst/>
                        <a:latin typeface="Times New Roman" panose="02020603050405020304" pitchFamily="18" charset="0"/>
                        <a:ea typeface="Times New Roman" panose="02020603050405020304" pitchFamily="18" charset="0"/>
                      </a:endParaRPr>
                    </a:p>
                  </a:txBody>
                  <a:tcPr marL="64192" marR="64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600">
                          <a:effectLst/>
                          <a:latin typeface="Arial" panose="020B0604020202020204" pitchFamily="34" charset="0"/>
                          <a:ea typeface="Times New Roman" panose="02020603050405020304" pitchFamily="18" charset="0"/>
                        </a:rPr>
                        <a:t>Submitted</a:t>
                      </a:r>
                      <a:endParaRPr lang="en-ZA" sz="1600">
                        <a:effectLst/>
                        <a:latin typeface="Times New Roman" panose="02020603050405020304" pitchFamily="18" charset="0"/>
                        <a:ea typeface="Times New Roman" panose="02020603050405020304" pitchFamily="18" charset="0"/>
                      </a:endParaRPr>
                    </a:p>
                  </a:txBody>
                  <a:tcPr marL="64192" marR="64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600" dirty="0">
                          <a:solidFill>
                            <a:srgbClr val="EE0000"/>
                          </a:solidFill>
                          <a:effectLst/>
                          <a:latin typeface="Arial" panose="020B0604020202020204" pitchFamily="34" charset="0"/>
                          <a:ea typeface="Times New Roman" panose="02020603050405020304" pitchFamily="18" charset="0"/>
                        </a:rPr>
                        <a:t>Not Submitted</a:t>
                      </a:r>
                      <a:endParaRPr lang="en-ZA" sz="1600" dirty="0">
                        <a:effectLst/>
                        <a:latin typeface="Times New Roman" panose="02020603050405020304" pitchFamily="18" charset="0"/>
                        <a:ea typeface="Times New Roman" panose="02020603050405020304" pitchFamily="18" charset="0"/>
                      </a:endParaRPr>
                    </a:p>
                  </a:txBody>
                  <a:tcPr marL="64192" marR="64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6435726"/>
                  </a:ext>
                </a:extLst>
              </a:tr>
              <a:tr h="199642">
                <a:tc vMerge="1">
                  <a:txBody>
                    <a:bodyPr/>
                    <a:lstStyle/>
                    <a:p>
                      <a:endParaRPr lang="en-ZA"/>
                    </a:p>
                  </a:txBody>
                  <a:tcPr/>
                </a:tc>
                <a:tc>
                  <a:txBody>
                    <a:bodyPr/>
                    <a:lstStyle/>
                    <a:p>
                      <a:pPr>
                        <a:buNone/>
                      </a:pPr>
                      <a:r>
                        <a:rPr lang="en-US" sz="1600" b="1">
                          <a:effectLst/>
                          <a:latin typeface="Arial" panose="020B0604020202020204" pitchFamily="34" charset="0"/>
                          <a:ea typeface="Times New Roman" panose="02020603050405020304" pitchFamily="18" charset="0"/>
                        </a:rPr>
                        <a:t>Maluti-a-Phofung LM</a:t>
                      </a:r>
                      <a:r>
                        <a:rPr lang="en-US" sz="1600">
                          <a:effectLst/>
                          <a:latin typeface="Arial" panose="020B0604020202020204" pitchFamily="34" charset="0"/>
                          <a:ea typeface="Times New Roman" panose="02020603050405020304" pitchFamily="18" charset="0"/>
                        </a:rPr>
                        <a:t> </a:t>
                      </a:r>
                      <a:endParaRPr lang="en-ZA" sz="1600">
                        <a:effectLst/>
                        <a:latin typeface="Times New Roman" panose="02020603050405020304" pitchFamily="18" charset="0"/>
                        <a:ea typeface="Times New Roman" panose="02020603050405020304" pitchFamily="18" charset="0"/>
                      </a:endParaRPr>
                    </a:p>
                  </a:txBody>
                  <a:tcPr marL="64192" marR="64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600">
                          <a:effectLst/>
                          <a:latin typeface="Arial" panose="020B0604020202020204" pitchFamily="34" charset="0"/>
                          <a:ea typeface="Times New Roman" panose="02020603050405020304" pitchFamily="18" charset="0"/>
                        </a:rPr>
                        <a:t>Submitted</a:t>
                      </a:r>
                      <a:endParaRPr lang="en-ZA" sz="1600">
                        <a:effectLst/>
                        <a:latin typeface="Times New Roman" panose="02020603050405020304" pitchFamily="18" charset="0"/>
                        <a:ea typeface="Times New Roman" panose="02020603050405020304" pitchFamily="18" charset="0"/>
                      </a:endParaRPr>
                    </a:p>
                  </a:txBody>
                  <a:tcPr marL="64192" marR="64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600">
                          <a:effectLst/>
                          <a:latin typeface="Arial" panose="020B0604020202020204" pitchFamily="34" charset="0"/>
                          <a:ea typeface="Times New Roman" panose="02020603050405020304" pitchFamily="18" charset="0"/>
                        </a:rPr>
                        <a:t>Submitted</a:t>
                      </a:r>
                      <a:endParaRPr lang="en-ZA" sz="1600">
                        <a:effectLst/>
                        <a:latin typeface="Times New Roman" panose="02020603050405020304" pitchFamily="18" charset="0"/>
                        <a:ea typeface="Times New Roman" panose="02020603050405020304" pitchFamily="18" charset="0"/>
                      </a:endParaRPr>
                    </a:p>
                  </a:txBody>
                  <a:tcPr marL="64192" marR="64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600" dirty="0">
                          <a:solidFill>
                            <a:srgbClr val="EE0000"/>
                          </a:solidFill>
                          <a:effectLst/>
                          <a:latin typeface="Arial" panose="020B0604020202020204" pitchFamily="34" charset="0"/>
                          <a:ea typeface="Times New Roman" panose="02020603050405020304" pitchFamily="18" charset="0"/>
                        </a:rPr>
                        <a:t>Not Submitted</a:t>
                      </a:r>
                      <a:endParaRPr lang="en-ZA" sz="1600" dirty="0">
                        <a:effectLst/>
                        <a:latin typeface="Times New Roman" panose="02020603050405020304" pitchFamily="18" charset="0"/>
                        <a:ea typeface="Times New Roman" panose="02020603050405020304" pitchFamily="18" charset="0"/>
                      </a:endParaRPr>
                    </a:p>
                  </a:txBody>
                  <a:tcPr marL="64192" marR="64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75718144"/>
                  </a:ext>
                </a:extLst>
              </a:tr>
              <a:tr h="199642">
                <a:tc vMerge="1">
                  <a:txBody>
                    <a:bodyPr/>
                    <a:lstStyle/>
                    <a:p>
                      <a:endParaRPr lang="en-ZA"/>
                    </a:p>
                  </a:txBody>
                  <a:tcPr/>
                </a:tc>
                <a:tc>
                  <a:txBody>
                    <a:bodyPr/>
                    <a:lstStyle/>
                    <a:p>
                      <a:pPr>
                        <a:buNone/>
                      </a:pPr>
                      <a:r>
                        <a:rPr lang="en-US" sz="1600" b="1">
                          <a:effectLst/>
                          <a:latin typeface="Arial" panose="020B0604020202020204" pitchFamily="34" charset="0"/>
                          <a:ea typeface="Times New Roman" panose="02020603050405020304" pitchFamily="18" charset="0"/>
                        </a:rPr>
                        <a:t>Masilonyana LM</a:t>
                      </a:r>
                      <a:endParaRPr lang="en-ZA" sz="1600">
                        <a:effectLst/>
                        <a:latin typeface="Times New Roman" panose="02020603050405020304" pitchFamily="18" charset="0"/>
                        <a:ea typeface="Times New Roman" panose="02020603050405020304" pitchFamily="18" charset="0"/>
                      </a:endParaRPr>
                    </a:p>
                  </a:txBody>
                  <a:tcPr marL="64192" marR="64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600">
                          <a:solidFill>
                            <a:srgbClr val="EE0000"/>
                          </a:solidFill>
                          <a:effectLst/>
                          <a:latin typeface="Arial" panose="020B0604020202020204" pitchFamily="34" charset="0"/>
                          <a:ea typeface="Times New Roman" panose="02020603050405020304" pitchFamily="18" charset="0"/>
                        </a:rPr>
                        <a:t>Not Submitted</a:t>
                      </a:r>
                      <a:endParaRPr lang="en-ZA" sz="1600">
                        <a:effectLst/>
                        <a:latin typeface="Times New Roman" panose="02020603050405020304" pitchFamily="18" charset="0"/>
                        <a:ea typeface="Times New Roman" panose="02020603050405020304" pitchFamily="18" charset="0"/>
                      </a:endParaRPr>
                    </a:p>
                  </a:txBody>
                  <a:tcPr marL="64192" marR="64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600">
                          <a:effectLst/>
                          <a:latin typeface="Arial" panose="020B0604020202020204" pitchFamily="34" charset="0"/>
                          <a:ea typeface="Times New Roman" panose="02020603050405020304" pitchFamily="18" charset="0"/>
                        </a:rPr>
                        <a:t>Submitted</a:t>
                      </a:r>
                      <a:endParaRPr lang="en-ZA" sz="1600">
                        <a:effectLst/>
                        <a:latin typeface="Times New Roman" panose="02020603050405020304" pitchFamily="18" charset="0"/>
                        <a:ea typeface="Times New Roman" panose="02020603050405020304" pitchFamily="18" charset="0"/>
                      </a:endParaRPr>
                    </a:p>
                  </a:txBody>
                  <a:tcPr marL="64192" marR="64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600" dirty="0">
                          <a:solidFill>
                            <a:srgbClr val="EE0000"/>
                          </a:solidFill>
                          <a:effectLst/>
                          <a:latin typeface="Arial" panose="020B0604020202020204" pitchFamily="34" charset="0"/>
                          <a:ea typeface="Times New Roman" panose="02020603050405020304" pitchFamily="18" charset="0"/>
                        </a:rPr>
                        <a:t>Not Submitted</a:t>
                      </a:r>
                      <a:endParaRPr lang="en-ZA" sz="1600" dirty="0">
                        <a:effectLst/>
                        <a:latin typeface="Times New Roman" panose="02020603050405020304" pitchFamily="18" charset="0"/>
                        <a:ea typeface="Times New Roman" panose="02020603050405020304" pitchFamily="18" charset="0"/>
                      </a:endParaRPr>
                    </a:p>
                  </a:txBody>
                  <a:tcPr marL="64192" marR="64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77548852"/>
                  </a:ext>
                </a:extLst>
              </a:tr>
              <a:tr h="199642">
                <a:tc vMerge="1">
                  <a:txBody>
                    <a:bodyPr/>
                    <a:lstStyle/>
                    <a:p>
                      <a:endParaRPr lang="en-ZA"/>
                    </a:p>
                  </a:txBody>
                  <a:tcPr/>
                </a:tc>
                <a:tc>
                  <a:txBody>
                    <a:bodyPr/>
                    <a:lstStyle/>
                    <a:p>
                      <a:pPr>
                        <a:buNone/>
                      </a:pPr>
                      <a:r>
                        <a:rPr lang="en-US" sz="1600" b="1">
                          <a:effectLst/>
                          <a:latin typeface="Arial" panose="020B0604020202020204" pitchFamily="34" charset="0"/>
                          <a:ea typeface="Times New Roman" panose="02020603050405020304" pitchFamily="18" charset="0"/>
                        </a:rPr>
                        <a:t>Nketoana LM</a:t>
                      </a:r>
                      <a:endParaRPr lang="en-ZA" sz="1600">
                        <a:effectLst/>
                        <a:latin typeface="Times New Roman" panose="02020603050405020304" pitchFamily="18" charset="0"/>
                        <a:ea typeface="Times New Roman" panose="02020603050405020304" pitchFamily="18" charset="0"/>
                      </a:endParaRPr>
                    </a:p>
                  </a:txBody>
                  <a:tcPr marL="64192" marR="64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600">
                          <a:solidFill>
                            <a:srgbClr val="EE0000"/>
                          </a:solidFill>
                          <a:effectLst/>
                          <a:latin typeface="Arial" panose="020B0604020202020204" pitchFamily="34" charset="0"/>
                          <a:ea typeface="Times New Roman" panose="02020603050405020304" pitchFamily="18" charset="0"/>
                        </a:rPr>
                        <a:t>Not Submitted</a:t>
                      </a:r>
                      <a:endParaRPr lang="en-ZA" sz="1600">
                        <a:effectLst/>
                        <a:latin typeface="Times New Roman" panose="02020603050405020304" pitchFamily="18" charset="0"/>
                        <a:ea typeface="Times New Roman" panose="02020603050405020304" pitchFamily="18" charset="0"/>
                      </a:endParaRPr>
                    </a:p>
                  </a:txBody>
                  <a:tcPr marL="64192" marR="64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600">
                          <a:effectLst/>
                          <a:latin typeface="Arial" panose="020B0604020202020204" pitchFamily="34" charset="0"/>
                          <a:ea typeface="Times New Roman" panose="02020603050405020304" pitchFamily="18" charset="0"/>
                        </a:rPr>
                        <a:t>Not Applicable</a:t>
                      </a:r>
                      <a:endParaRPr lang="en-ZA" sz="1600">
                        <a:effectLst/>
                        <a:latin typeface="Times New Roman" panose="02020603050405020304" pitchFamily="18" charset="0"/>
                        <a:ea typeface="Times New Roman" panose="02020603050405020304" pitchFamily="18" charset="0"/>
                      </a:endParaRPr>
                    </a:p>
                  </a:txBody>
                  <a:tcPr marL="64192" marR="64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600" dirty="0">
                          <a:effectLst/>
                          <a:latin typeface="Arial" panose="020B0604020202020204" pitchFamily="34" charset="0"/>
                          <a:ea typeface="Times New Roman" panose="02020603050405020304" pitchFamily="18" charset="0"/>
                        </a:rPr>
                        <a:t>Submitted</a:t>
                      </a:r>
                      <a:endParaRPr lang="en-ZA" sz="1600" dirty="0">
                        <a:effectLst/>
                        <a:latin typeface="Times New Roman" panose="02020603050405020304" pitchFamily="18" charset="0"/>
                        <a:ea typeface="Times New Roman" panose="02020603050405020304" pitchFamily="18" charset="0"/>
                      </a:endParaRPr>
                    </a:p>
                  </a:txBody>
                  <a:tcPr marL="64192" marR="64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0603698"/>
                  </a:ext>
                </a:extLst>
              </a:tr>
              <a:tr h="199642">
                <a:tc vMerge="1">
                  <a:txBody>
                    <a:bodyPr/>
                    <a:lstStyle/>
                    <a:p>
                      <a:endParaRPr lang="en-ZA"/>
                    </a:p>
                  </a:txBody>
                  <a:tcPr/>
                </a:tc>
                <a:tc>
                  <a:txBody>
                    <a:bodyPr/>
                    <a:lstStyle/>
                    <a:p>
                      <a:pPr>
                        <a:buNone/>
                      </a:pPr>
                      <a:r>
                        <a:rPr lang="en-US" sz="1600" b="1">
                          <a:effectLst/>
                          <a:latin typeface="Arial" panose="020B0604020202020204" pitchFamily="34" charset="0"/>
                          <a:ea typeface="Times New Roman" panose="02020603050405020304" pitchFamily="18" charset="0"/>
                        </a:rPr>
                        <a:t>Ngwathe</a:t>
                      </a:r>
                      <a:endParaRPr lang="en-ZA" sz="1600">
                        <a:effectLst/>
                        <a:latin typeface="Times New Roman" panose="02020603050405020304" pitchFamily="18" charset="0"/>
                        <a:ea typeface="Times New Roman" panose="02020603050405020304" pitchFamily="18" charset="0"/>
                      </a:endParaRPr>
                    </a:p>
                  </a:txBody>
                  <a:tcPr marL="64192" marR="64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600">
                          <a:effectLst/>
                          <a:latin typeface="Arial" panose="020B0604020202020204" pitchFamily="34" charset="0"/>
                          <a:ea typeface="Times New Roman" panose="02020603050405020304" pitchFamily="18" charset="0"/>
                        </a:rPr>
                        <a:t>Submitted </a:t>
                      </a:r>
                      <a:endParaRPr lang="en-ZA" sz="1600">
                        <a:effectLst/>
                        <a:latin typeface="Times New Roman" panose="02020603050405020304" pitchFamily="18" charset="0"/>
                        <a:ea typeface="Times New Roman" panose="02020603050405020304" pitchFamily="18" charset="0"/>
                      </a:endParaRPr>
                    </a:p>
                  </a:txBody>
                  <a:tcPr marL="64192" marR="64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600">
                          <a:effectLst/>
                          <a:latin typeface="Arial" panose="020B0604020202020204" pitchFamily="34" charset="0"/>
                          <a:ea typeface="Times New Roman" panose="02020603050405020304" pitchFamily="18" charset="0"/>
                        </a:rPr>
                        <a:t>Submitted</a:t>
                      </a:r>
                      <a:endParaRPr lang="en-ZA" sz="1600">
                        <a:effectLst/>
                        <a:latin typeface="Times New Roman" panose="02020603050405020304" pitchFamily="18" charset="0"/>
                        <a:ea typeface="Times New Roman" panose="02020603050405020304" pitchFamily="18" charset="0"/>
                      </a:endParaRPr>
                    </a:p>
                  </a:txBody>
                  <a:tcPr marL="64192" marR="64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600" dirty="0">
                          <a:solidFill>
                            <a:srgbClr val="EE0000"/>
                          </a:solidFill>
                          <a:effectLst/>
                          <a:latin typeface="Arial" panose="020B0604020202020204" pitchFamily="34" charset="0"/>
                          <a:ea typeface="Times New Roman" panose="02020603050405020304" pitchFamily="18" charset="0"/>
                        </a:rPr>
                        <a:t>Not Submitted</a:t>
                      </a:r>
                      <a:endParaRPr lang="en-ZA" sz="1600" dirty="0">
                        <a:effectLst/>
                        <a:latin typeface="Times New Roman" panose="02020603050405020304" pitchFamily="18" charset="0"/>
                        <a:ea typeface="Times New Roman" panose="02020603050405020304" pitchFamily="18" charset="0"/>
                      </a:endParaRPr>
                    </a:p>
                  </a:txBody>
                  <a:tcPr marL="64192" marR="64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7271503"/>
                  </a:ext>
                </a:extLst>
              </a:tr>
              <a:tr h="199642">
                <a:tc vMerge="1">
                  <a:txBody>
                    <a:bodyPr/>
                    <a:lstStyle/>
                    <a:p>
                      <a:endParaRPr lang="en-ZA"/>
                    </a:p>
                  </a:txBody>
                  <a:tcPr/>
                </a:tc>
                <a:tc>
                  <a:txBody>
                    <a:bodyPr/>
                    <a:lstStyle/>
                    <a:p>
                      <a:pPr>
                        <a:buNone/>
                      </a:pPr>
                      <a:r>
                        <a:rPr lang="en-US" sz="1600" b="1">
                          <a:effectLst/>
                          <a:latin typeface="Arial" panose="020B0604020202020204" pitchFamily="34" charset="0"/>
                          <a:ea typeface="Times New Roman" panose="02020603050405020304" pitchFamily="18" charset="0"/>
                        </a:rPr>
                        <a:t>Setsoto LM</a:t>
                      </a:r>
                      <a:r>
                        <a:rPr lang="en-US" sz="1600">
                          <a:effectLst/>
                          <a:latin typeface="Arial" panose="020B0604020202020204" pitchFamily="34" charset="0"/>
                          <a:ea typeface="Times New Roman" panose="02020603050405020304" pitchFamily="18" charset="0"/>
                        </a:rPr>
                        <a:t> </a:t>
                      </a:r>
                      <a:endParaRPr lang="en-ZA" sz="1600">
                        <a:effectLst/>
                        <a:latin typeface="Times New Roman" panose="02020603050405020304" pitchFamily="18" charset="0"/>
                        <a:ea typeface="Times New Roman" panose="02020603050405020304" pitchFamily="18" charset="0"/>
                      </a:endParaRPr>
                    </a:p>
                  </a:txBody>
                  <a:tcPr marL="64192" marR="64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600">
                          <a:effectLst/>
                          <a:latin typeface="Arial" panose="020B0604020202020204" pitchFamily="34" charset="0"/>
                          <a:ea typeface="Times New Roman" panose="02020603050405020304" pitchFamily="18" charset="0"/>
                        </a:rPr>
                        <a:t>Submitted</a:t>
                      </a:r>
                      <a:endParaRPr lang="en-ZA" sz="1600">
                        <a:effectLst/>
                        <a:latin typeface="Times New Roman" panose="02020603050405020304" pitchFamily="18" charset="0"/>
                        <a:ea typeface="Times New Roman" panose="02020603050405020304" pitchFamily="18" charset="0"/>
                      </a:endParaRPr>
                    </a:p>
                  </a:txBody>
                  <a:tcPr marL="64192" marR="64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600">
                          <a:effectLst/>
                          <a:latin typeface="Arial" panose="020B0604020202020204" pitchFamily="34" charset="0"/>
                          <a:ea typeface="Times New Roman" panose="02020603050405020304" pitchFamily="18" charset="0"/>
                        </a:rPr>
                        <a:t>Submitted</a:t>
                      </a:r>
                      <a:endParaRPr lang="en-ZA" sz="1600">
                        <a:effectLst/>
                        <a:latin typeface="Times New Roman" panose="02020603050405020304" pitchFamily="18" charset="0"/>
                        <a:ea typeface="Times New Roman" panose="02020603050405020304" pitchFamily="18" charset="0"/>
                      </a:endParaRPr>
                    </a:p>
                  </a:txBody>
                  <a:tcPr marL="64192" marR="64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600" dirty="0">
                          <a:solidFill>
                            <a:srgbClr val="EE0000"/>
                          </a:solidFill>
                          <a:effectLst/>
                          <a:latin typeface="Arial" panose="020B0604020202020204" pitchFamily="34" charset="0"/>
                          <a:ea typeface="Times New Roman" panose="02020603050405020304" pitchFamily="18" charset="0"/>
                        </a:rPr>
                        <a:t>Not Submitted</a:t>
                      </a:r>
                      <a:endParaRPr lang="en-ZA" sz="1600" dirty="0">
                        <a:effectLst/>
                        <a:latin typeface="Times New Roman" panose="02020603050405020304" pitchFamily="18" charset="0"/>
                        <a:ea typeface="Times New Roman" panose="02020603050405020304" pitchFamily="18" charset="0"/>
                      </a:endParaRPr>
                    </a:p>
                  </a:txBody>
                  <a:tcPr marL="64192" marR="64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66358476"/>
                  </a:ext>
                </a:extLst>
              </a:tr>
              <a:tr h="199642">
                <a:tc vMerge="1">
                  <a:txBody>
                    <a:bodyPr/>
                    <a:lstStyle/>
                    <a:p>
                      <a:endParaRPr lang="en-ZA"/>
                    </a:p>
                  </a:txBody>
                  <a:tcPr>
                    <a:lnT w="12700" cap="flat" cmpd="sng" algn="ctr">
                      <a:solidFill>
                        <a:srgbClr val="000000"/>
                      </a:solidFill>
                      <a:prstDash val="solid"/>
                      <a:round/>
                      <a:headEnd type="none" w="med" len="med"/>
                      <a:tailEnd type="none" w="med" len="med"/>
                    </a:lnT>
                  </a:tcPr>
                </a:tc>
                <a:tc>
                  <a:txBody>
                    <a:bodyPr/>
                    <a:lstStyle/>
                    <a:p>
                      <a:pPr>
                        <a:buNone/>
                      </a:pPr>
                      <a:r>
                        <a:rPr lang="en-US" sz="1600" b="1">
                          <a:effectLst/>
                          <a:latin typeface="Arial" panose="020B0604020202020204" pitchFamily="34" charset="0"/>
                          <a:ea typeface="Times New Roman" panose="02020603050405020304" pitchFamily="18" charset="0"/>
                        </a:rPr>
                        <a:t>Tokologo LM</a:t>
                      </a:r>
                      <a:endParaRPr lang="en-ZA" sz="1600">
                        <a:effectLst/>
                        <a:latin typeface="Times New Roman" panose="02020603050405020304" pitchFamily="18" charset="0"/>
                        <a:ea typeface="Times New Roman" panose="02020603050405020304" pitchFamily="18" charset="0"/>
                      </a:endParaRPr>
                    </a:p>
                  </a:txBody>
                  <a:tcPr marL="64192" marR="64192"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600">
                          <a:effectLst/>
                          <a:latin typeface="Arial" panose="020B0604020202020204" pitchFamily="34" charset="0"/>
                          <a:ea typeface="Times New Roman" panose="02020603050405020304" pitchFamily="18" charset="0"/>
                        </a:rPr>
                        <a:t>Not Applicable</a:t>
                      </a:r>
                      <a:endParaRPr lang="en-ZA" sz="1600">
                        <a:effectLst/>
                        <a:latin typeface="Times New Roman" panose="02020603050405020304" pitchFamily="18" charset="0"/>
                        <a:ea typeface="Times New Roman" panose="02020603050405020304" pitchFamily="18" charset="0"/>
                      </a:endParaRPr>
                    </a:p>
                  </a:txBody>
                  <a:tcPr marL="64192" marR="64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600">
                          <a:effectLst/>
                          <a:latin typeface="Arial" panose="020B0604020202020204" pitchFamily="34" charset="0"/>
                          <a:ea typeface="Times New Roman" panose="02020603050405020304" pitchFamily="18" charset="0"/>
                        </a:rPr>
                        <a:t>Submitted</a:t>
                      </a:r>
                      <a:endParaRPr lang="en-ZA" sz="1600">
                        <a:effectLst/>
                        <a:latin typeface="Times New Roman" panose="02020603050405020304" pitchFamily="18" charset="0"/>
                        <a:ea typeface="Times New Roman" panose="02020603050405020304" pitchFamily="18" charset="0"/>
                      </a:endParaRPr>
                    </a:p>
                  </a:txBody>
                  <a:tcPr marL="64192" marR="64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600" dirty="0">
                          <a:solidFill>
                            <a:srgbClr val="EE0000"/>
                          </a:solidFill>
                          <a:effectLst/>
                          <a:latin typeface="Arial" panose="020B0604020202020204" pitchFamily="34" charset="0"/>
                          <a:ea typeface="Times New Roman" panose="02020603050405020304" pitchFamily="18" charset="0"/>
                        </a:rPr>
                        <a:t>Not Submitted</a:t>
                      </a:r>
                      <a:endParaRPr lang="en-ZA" sz="1600" dirty="0">
                        <a:effectLst/>
                        <a:latin typeface="Times New Roman" panose="02020603050405020304" pitchFamily="18" charset="0"/>
                        <a:ea typeface="Times New Roman" panose="02020603050405020304" pitchFamily="18" charset="0"/>
                      </a:endParaRPr>
                    </a:p>
                  </a:txBody>
                  <a:tcPr marL="64192" marR="64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7263553"/>
                  </a:ext>
                </a:extLst>
              </a:tr>
              <a:tr h="199642">
                <a:tc>
                  <a:txBody>
                    <a:bodyPr/>
                    <a:lstStyle/>
                    <a:p>
                      <a:pPr>
                        <a:buNone/>
                      </a:pPr>
                      <a:r>
                        <a:rPr lang="en-US" sz="1600" b="1">
                          <a:solidFill>
                            <a:srgbClr val="EE0000"/>
                          </a:solidFill>
                          <a:effectLst/>
                          <a:latin typeface="Arial" panose="020B0604020202020204" pitchFamily="34" charset="0"/>
                          <a:ea typeface="Times New Roman" panose="02020603050405020304" pitchFamily="18" charset="0"/>
                        </a:rPr>
                        <a:t>8 WSAs</a:t>
                      </a:r>
                      <a:endParaRPr lang="en-ZA" sz="1600">
                        <a:effectLst/>
                        <a:latin typeface="Times New Roman" panose="02020603050405020304" pitchFamily="18" charset="0"/>
                        <a:ea typeface="Times New Roman" panose="02020603050405020304" pitchFamily="18" charset="0"/>
                      </a:endParaRPr>
                    </a:p>
                  </a:txBody>
                  <a:tcPr marL="64192" marR="64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600" b="1">
                          <a:solidFill>
                            <a:srgbClr val="EE0000"/>
                          </a:solidFill>
                          <a:effectLst/>
                          <a:latin typeface="Arial" panose="020B0604020202020204" pitchFamily="34" charset="0"/>
                          <a:ea typeface="Times New Roman" panose="02020603050405020304" pitchFamily="18" charset="0"/>
                        </a:rPr>
                        <a:t>9 CAPs</a:t>
                      </a:r>
                      <a:endParaRPr lang="en-ZA" sz="1600">
                        <a:effectLst/>
                        <a:latin typeface="Times New Roman" panose="02020603050405020304" pitchFamily="18" charset="0"/>
                        <a:ea typeface="Times New Roman" panose="02020603050405020304" pitchFamily="18" charset="0"/>
                      </a:endParaRPr>
                    </a:p>
                  </a:txBody>
                  <a:tcPr marL="64192" marR="64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600">
                          <a:solidFill>
                            <a:srgbClr val="EE0000"/>
                          </a:solidFill>
                          <a:effectLst/>
                          <a:latin typeface="Arial" panose="020B0604020202020204" pitchFamily="34" charset="0"/>
                          <a:ea typeface="Times New Roman" panose="02020603050405020304" pitchFamily="18" charset="0"/>
                        </a:rPr>
                        <a:t>2</a:t>
                      </a:r>
                      <a:endParaRPr lang="en-ZA" sz="1600">
                        <a:effectLst/>
                        <a:latin typeface="Times New Roman" panose="02020603050405020304" pitchFamily="18" charset="0"/>
                        <a:ea typeface="Times New Roman" panose="02020603050405020304" pitchFamily="18" charset="0"/>
                      </a:endParaRPr>
                    </a:p>
                  </a:txBody>
                  <a:tcPr marL="64192" marR="64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600">
                          <a:solidFill>
                            <a:srgbClr val="EE0000"/>
                          </a:solidFill>
                          <a:effectLst/>
                          <a:latin typeface="Arial" panose="020B0604020202020204" pitchFamily="34" charset="0"/>
                          <a:ea typeface="Times New Roman" panose="02020603050405020304" pitchFamily="18" charset="0"/>
                        </a:rPr>
                        <a:t>-</a:t>
                      </a:r>
                      <a:endParaRPr lang="en-ZA" sz="1600">
                        <a:effectLst/>
                        <a:latin typeface="Times New Roman" panose="02020603050405020304" pitchFamily="18" charset="0"/>
                        <a:ea typeface="Times New Roman" panose="02020603050405020304" pitchFamily="18" charset="0"/>
                      </a:endParaRPr>
                    </a:p>
                  </a:txBody>
                  <a:tcPr marL="64192" marR="64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600" dirty="0">
                          <a:solidFill>
                            <a:srgbClr val="EE0000"/>
                          </a:solidFill>
                          <a:effectLst/>
                          <a:latin typeface="Arial" panose="020B0604020202020204" pitchFamily="34" charset="0"/>
                          <a:ea typeface="Times New Roman" panose="02020603050405020304" pitchFamily="18" charset="0"/>
                        </a:rPr>
                        <a:t>7</a:t>
                      </a:r>
                      <a:endParaRPr lang="en-ZA" sz="1600" dirty="0">
                        <a:effectLst/>
                        <a:latin typeface="Times New Roman" panose="02020603050405020304" pitchFamily="18" charset="0"/>
                        <a:ea typeface="Times New Roman" panose="02020603050405020304" pitchFamily="18" charset="0"/>
                      </a:endParaRPr>
                    </a:p>
                  </a:txBody>
                  <a:tcPr marL="64192" marR="64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2387062"/>
                  </a:ext>
                </a:extLst>
              </a:tr>
            </a:tbl>
          </a:graphicData>
        </a:graphic>
      </p:graphicFrame>
    </p:spTree>
    <p:extLst>
      <p:ext uri="{BB962C8B-B14F-4D97-AF65-F5344CB8AC3E}">
        <p14:creationId xmlns:p14="http://schemas.microsoft.com/office/powerpoint/2010/main" val="1474511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F5E6B-41E9-C595-7DB8-B870C436A3F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E8F244-CA87-6528-7802-5CBE215B053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53EDE0-7BCA-4CDF-9A43-1C4B031A103C}" type="slidenum">
              <a:rPr kumimoji="0" lang="en-US" sz="135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35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3" name="TextBox 2">
            <a:extLst>
              <a:ext uri="{FF2B5EF4-FFF2-40B4-BE49-F238E27FC236}">
                <a16:creationId xmlns:a16="http://schemas.microsoft.com/office/drawing/2014/main" id="{8312C866-256C-270E-EF0F-E1CC5D57CD73}"/>
              </a:ext>
            </a:extLst>
          </p:cNvPr>
          <p:cNvSpPr txBox="1"/>
          <p:nvPr/>
        </p:nvSpPr>
        <p:spPr>
          <a:xfrm>
            <a:off x="220131" y="230314"/>
            <a:ext cx="94657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F497D"/>
                </a:solidFill>
                <a:effectLst/>
                <a:uLnTx/>
                <a:uFillTx/>
                <a:latin typeface="Calibri"/>
                <a:ea typeface="+mn-ea"/>
                <a:cs typeface="+mn-cs"/>
              </a:rPr>
              <a:t>WSAs with Corrective Actions Plans outstanding</a:t>
            </a:r>
            <a:r>
              <a:rPr kumimoji="0" lang="en-US" sz="2800" b="0" i="0" u="none" strike="noStrike" kern="1200" cap="none" spc="0" normalizeH="0" baseline="0" noProof="0" dirty="0">
                <a:ln>
                  <a:noFill/>
                </a:ln>
                <a:solidFill>
                  <a:prstClr val="black"/>
                </a:solidFill>
                <a:effectLst/>
                <a:uLnTx/>
                <a:uFillTx/>
                <a:latin typeface="Calibri"/>
                <a:ea typeface="+mn-ea"/>
                <a:cs typeface="+mn-cs"/>
              </a:rPr>
              <a:t>:</a:t>
            </a:r>
            <a:endParaRPr kumimoji="0" lang="en-ZA"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DFB8390A-A058-B0D1-6C86-4637033B5501}"/>
              </a:ext>
            </a:extLst>
          </p:cNvPr>
          <p:cNvSpPr txBox="1"/>
          <p:nvPr/>
        </p:nvSpPr>
        <p:spPr>
          <a:xfrm>
            <a:off x="220132" y="1083733"/>
            <a:ext cx="1176866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6" name="Table 5">
            <a:extLst>
              <a:ext uri="{FF2B5EF4-FFF2-40B4-BE49-F238E27FC236}">
                <a16:creationId xmlns:a16="http://schemas.microsoft.com/office/drawing/2014/main" id="{D777C650-91E4-816C-D10E-42DD74B598B8}"/>
              </a:ext>
            </a:extLst>
          </p:cNvPr>
          <p:cNvGraphicFramePr>
            <a:graphicFrameLocks noGrp="1"/>
          </p:cNvGraphicFramePr>
          <p:nvPr/>
        </p:nvGraphicFramePr>
        <p:xfrm>
          <a:off x="220131" y="841105"/>
          <a:ext cx="11452656" cy="5411414"/>
        </p:xfrm>
        <a:graphic>
          <a:graphicData uri="http://schemas.openxmlformats.org/drawingml/2006/table">
            <a:tbl>
              <a:tblPr firstRow="1" firstCol="1" bandRow="1"/>
              <a:tblGrid>
                <a:gridCol w="1740474">
                  <a:extLst>
                    <a:ext uri="{9D8B030D-6E8A-4147-A177-3AD203B41FA5}">
                      <a16:colId xmlns:a16="http://schemas.microsoft.com/office/drawing/2014/main" val="1071111788"/>
                    </a:ext>
                  </a:extLst>
                </a:gridCol>
                <a:gridCol w="4225780">
                  <a:extLst>
                    <a:ext uri="{9D8B030D-6E8A-4147-A177-3AD203B41FA5}">
                      <a16:colId xmlns:a16="http://schemas.microsoft.com/office/drawing/2014/main" val="2818887341"/>
                    </a:ext>
                  </a:extLst>
                </a:gridCol>
                <a:gridCol w="2257416">
                  <a:extLst>
                    <a:ext uri="{9D8B030D-6E8A-4147-A177-3AD203B41FA5}">
                      <a16:colId xmlns:a16="http://schemas.microsoft.com/office/drawing/2014/main" val="1854105478"/>
                    </a:ext>
                  </a:extLst>
                </a:gridCol>
                <a:gridCol w="1659042">
                  <a:extLst>
                    <a:ext uri="{9D8B030D-6E8A-4147-A177-3AD203B41FA5}">
                      <a16:colId xmlns:a16="http://schemas.microsoft.com/office/drawing/2014/main" val="2866563487"/>
                    </a:ext>
                  </a:extLst>
                </a:gridCol>
                <a:gridCol w="1569944">
                  <a:extLst>
                    <a:ext uri="{9D8B030D-6E8A-4147-A177-3AD203B41FA5}">
                      <a16:colId xmlns:a16="http://schemas.microsoft.com/office/drawing/2014/main" val="3888346864"/>
                    </a:ext>
                  </a:extLst>
                </a:gridCol>
              </a:tblGrid>
              <a:tr h="328013">
                <a:tc>
                  <a:txBody>
                    <a:bodyPr/>
                    <a:lstStyle/>
                    <a:p>
                      <a:pPr>
                        <a:buNone/>
                      </a:pPr>
                      <a:r>
                        <a:rPr lang="en-US" sz="1600" b="1" dirty="0">
                          <a:solidFill>
                            <a:srgbClr val="000000"/>
                          </a:solidFill>
                          <a:effectLst/>
                          <a:latin typeface="Arial" panose="020B0604020202020204" pitchFamily="34" charset="0"/>
                          <a:ea typeface="Times New Roman" panose="02020603050405020304" pitchFamily="18" charset="0"/>
                        </a:rPr>
                        <a:t>Province</a:t>
                      </a:r>
                      <a:endParaRPr lang="en-ZA" sz="1600" dirty="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buNone/>
                      </a:pPr>
                      <a:r>
                        <a:rPr lang="en-US" sz="1600" b="1" dirty="0">
                          <a:solidFill>
                            <a:srgbClr val="000000"/>
                          </a:solidFill>
                          <a:effectLst/>
                          <a:latin typeface="Arial" panose="020B0604020202020204" pitchFamily="34" charset="0"/>
                          <a:ea typeface="Times New Roman" panose="02020603050405020304" pitchFamily="18" charset="0"/>
                        </a:rPr>
                        <a:t>Name of Water Service Authority</a:t>
                      </a:r>
                      <a:endParaRPr lang="en-ZA" sz="1600" dirty="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buNone/>
                      </a:pPr>
                      <a:r>
                        <a:rPr lang="en-US" sz="1600" b="1" dirty="0">
                          <a:solidFill>
                            <a:srgbClr val="000000"/>
                          </a:solidFill>
                          <a:effectLst/>
                          <a:latin typeface="Arial" panose="020B0604020202020204" pitchFamily="34" charset="0"/>
                          <a:ea typeface="Times New Roman" panose="02020603050405020304" pitchFamily="18" charset="0"/>
                        </a:rPr>
                        <a:t>Green Drop</a:t>
                      </a:r>
                      <a:endParaRPr lang="en-ZA" sz="1600" dirty="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buNone/>
                      </a:pPr>
                      <a:r>
                        <a:rPr lang="en-US" sz="1600" b="1" dirty="0">
                          <a:solidFill>
                            <a:srgbClr val="000000"/>
                          </a:solidFill>
                          <a:effectLst/>
                          <a:latin typeface="Arial" panose="020B0604020202020204" pitchFamily="34" charset="0"/>
                          <a:ea typeface="Times New Roman" panose="02020603050405020304" pitchFamily="18" charset="0"/>
                        </a:rPr>
                        <a:t>Blue Drop</a:t>
                      </a:r>
                      <a:endParaRPr lang="en-ZA" sz="1600" dirty="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buNone/>
                      </a:pPr>
                      <a:r>
                        <a:rPr lang="en-US" sz="1600" b="1" dirty="0">
                          <a:solidFill>
                            <a:srgbClr val="000000"/>
                          </a:solidFill>
                          <a:effectLst/>
                          <a:latin typeface="Arial" panose="020B0604020202020204" pitchFamily="34" charset="0"/>
                          <a:ea typeface="Times New Roman" panose="02020603050405020304" pitchFamily="18" charset="0"/>
                        </a:rPr>
                        <a:t>No Drop</a:t>
                      </a:r>
                      <a:endParaRPr lang="en-ZA" sz="1600" dirty="0">
                        <a:effectLst/>
                        <a:latin typeface="Times New Roman" panose="02020603050405020304" pitchFamily="18" charset="0"/>
                        <a:ea typeface="Times New Roman" panose="02020603050405020304" pitchFamily="18" charset="0"/>
                      </a:endParaRPr>
                    </a:p>
                  </a:txBody>
                  <a:tcPr marL="55288" marR="55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932756942"/>
                  </a:ext>
                </a:extLst>
              </a:tr>
              <a:tr h="315947">
                <a:tc rowSpan="7">
                  <a:txBody>
                    <a:bodyPr/>
                    <a:lstStyle/>
                    <a:p>
                      <a:pPr>
                        <a:buNone/>
                      </a:pPr>
                      <a:r>
                        <a:rPr lang="en-US" sz="1600" b="1" dirty="0">
                          <a:effectLst/>
                          <a:latin typeface="Arial" panose="020B0604020202020204" pitchFamily="34" charset="0"/>
                          <a:ea typeface="Times New Roman" panose="02020603050405020304" pitchFamily="18" charset="0"/>
                        </a:rPr>
                        <a:t>Limpopo</a:t>
                      </a:r>
                      <a:endParaRPr lang="en-ZA"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buNone/>
                      </a:pPr>
                      <a:r>
                        <a:rPr lang="en-US" sz="1600" b="1">
                          <a:effectLst/>
                          <a:latin typeface="Arial" panose="020B0604020202020204" pitchFamily="34" charset="0"/>
                          <a:ea typeface="Times New Roman" panose="02020603050405020304" pitchFamily="18" charset="0"/>
                        </a:rPr>
                        <a:t>Capricorn DM</a:t>
                      </a:r>
                      <a:endParaRPr lang="en-ZA"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buNone/>
                      </a:pPr>
                      <a:r>
                        <a:rPr lang="en-US" sz="1600">
                          <a:effectLst/>
                          <a:latin typeface="Arial" panose="020B0604020202020204" pitchFamily="34" charset="0"/>
                          <a:ea typeface="Times New Roman" panose="02020603050405020304" pitchFamily="18" charset="0"/>
                        </a:rPr>
                        <a:t>Submitted</a:t>
                      </a:r>
                      <a:endParaRPr lang="en-ZA"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buNone/>
                      </a:pPr>
                      <a:r>
                        <a:rPr lang="en-US" sz="1600">
                          <a:effectLst/>
                          <a:latin typeface="Arial" panose="020B0604020202020204" pitchFamily="34" charset="0"/>
                          <a:ea typeface="Times New Roman" panose="02020603050405020304" pitchFamily="18" charset="0"/>
                        </a:rPr>
                        <a:t>Submitted</a:t>
                      </a:r>
                      <a:endParaRPr lang="en-ZA"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buNone/>
                      </a:pPr>
                      <a:r>
                        <a:rPr lang="en-US" sz="1600" dirty="0">
                          <a:solidFill>
                            <a:srgbClr val="EE0000"/>
                          </a:solidFill>
                          <a:effectLst/>
                          <a:latin typeface="Arial" panose="020B0604020202020204" pitchFamily="34" charset="0"/>
                          <a:ea typeface="Times New Roman" panose="02020603050405020304" pitchFamily="18" charset="0"/>
                        </a:rPr>
                        <a:t>Not Submitted</a:t>
                      </a:r>
                      <a:endParaRPr lang="en-ZA"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62663107"/>
                  </a:ext>
                </a:extLst>
              </a:tr>
              <a:tr h="292250">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buNone/>
                      </a:pPr>
                      <a:r>
                        <a:rPr lang="en-US" sz="1600" b="1">
                          <a:effectLst/>
                          <a:latin typeface="Arial" panose="020B0604020202020204" pitchFamily="34" charset="0"/>
                          <a:ea typeface="Times New Roman" panose="02020603050405020304" pitchFamily="18" charset="0"/>
                        </a:rPr>
                        <a:t>Greater Sekhukhune DM</a:t>
                      </a:r>
                      <a:endParaRPr lang="en-ZA"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buNone/>
                      </a:pPr>
                      <a:r>
                        <a:rPr lang="en-US" sz="1600">
                          <a:effectLst/>
                          <a:latin typeface="Arial" panose="020B0604020202020204" pitchFamily="34" charset="0"/>
                          <a:ea typeface="Times New Roman" panose="02020603050405020304" pitchFamily="18" charset="0"/>
                        </a:rPr>
                        <a:t>Submitted</a:t>
                      </a:r>
                      <a:endParaRPr lang="en-ZA"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buNone/>
                      </a:pPr>
                      <a:r>
                        <a:rPr lang="en-US" sz="1600">
                          <a:effectLst/>
                          <a:latin typeface="Arial" panose="020B0604020202020204" pitchFamily="34" charset="0"/>
                          <a:ea typeface="Times New Roman" panose="02020603050405020304" pitchFamily="18" charset="0"/>
                        </a:rPr>
                        <a:t>Submitted</a:t>
                      </a:r>
                      <a:endParaRPr lang="en-ZA"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buNone/>
                      </a:pPr>
                      <a:r>
                        <a:rPr lang="en-US" sz="1600" dirty="0">
                          <a:solidFill>
                            <a:srgbClr val="EE0000"/>
                          </a:solidFill>
                          <a:effectLst/>
                          <a:latin typeface="Arial" panose="020B0604020202020204" pitchFamily="34" charset="0"/>
                          <a:ea typeface="Times New Roman" panose="02020603050405020304" pitchFamily="18" charset="0"/>
                        </a:rPr>
                        <a:t>Not Submitted</a:t>
                      </a:r>
                      <a:endParaRPr lang="en-ZA"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89038437"/>
                  </a:ext>
                </a:extLst>
              </a:tr>
              <a:tr h="315946">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buNone/>
                      </a:pPr>
                      <a:r>
                        <a:rPr lang="en-US" sz="1600" b="1">
                          <a:effectLst/>
                          <a:latin typeface="Arial" panose="020B0604020202020204" pitchFamily="34" charset="0"/>
                          <a:ea typeface="Times New Roman" panose="02020603050405020304" pitchFamily="18" charset="0"/>
                        </a:rPr>
                        <a:t>Modimolle-Mookgopong LM</a:t>
                      </a:r>
                      <a:endParaRPr lang="en-ZA"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buNone/>
                      </a:pPr>
                      <a:r>
                        <a:rPr lang="en-US" sz="1600">
                          <a:effectLst/>
                          <a:latin typeface="Arial" panose="020B0604020202020204" pitchFamily="34" charset="0"/>
                          <a:ea typeface="Times New Roman" panose="02020603050405020304" pitchFamily="18" charset="0"/>
                        </a:rPr>
                        <a:t>Submitted</a:t>
                      </a:r>
                      <a:endParaRPr lang="en-ZA"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buNone/>
                      </a:pPr>
                      <a:r>
                        <a:rPr lang="en-US" sz="1600">
                          <a:effectLst/>
                          <a:latin typeface="Arial" panose="020B0604020202020204" pitchFamily="34" charset="0"/>
                          <a:ea typeface="Times New Roman" panose="02020603050405020304" pitchFamily="18" charset="0"/>
                        </a:rPr>
                        <a:t>Submitted</a:t>
                      </a:r>
                      <a:endParaRPr lang="en-ZA"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buNone/>
                      </a:pPr>
                      <a:r>
                        <a:rPr lang="en-US" sz="1600" dirty="0">
                          <a:solidFill>
                            <a:srgbClr val="EE0000"/>
                          </a:solidFill>
                          <a:effectLst/>
                          <a:latin typeface="Arial" panose="020B0604020202020204" pitchFamily="34" charset="0"/>
                          <a:ea typeface="Times New Roman" panose="02020603050405020304" pitchFamily="18" charset="0"/>
                        </a:rPr>
                        <a:t>Not Submitted</a:t>
                      </a:r>
                      <a:endParaRPr lang="en-ZA"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38583797"/>
                  </a:ext>
                </a:extLst>
              </a:tr>
              <a:tr h="323845">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buNone/>
                      </a:pPr>
                      <a:r>
                        <a:rPr lang="en-US" sz="1600" b="1">
                          <a:effectLst/>
                          <a:latin typeface="Arial" panose="020B0604020202020204" pitchFamily="34" charset="0"/>
                          <a:ea typeface="Times New Roman" panose="02020603050405020304" pitchFamily="18" charset="0"/>
                        </a:rPr>
                        <a:t>Mogalakwena LM</a:t>
                      </a:r>
                      <a:endParaRPr lang="en-ZA"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buNone/>
                      </a:pPr>
                      <a:r>
                        <a:rPr lang="en-US" sz="1600">
                          <a:effectLst/>
                          <a:latin typeface="Arial" panose="020B0604020202020204" pitchFamily="34" charset="0"/>
                          <a:ea typeface="Times New Roman" panose="02020603050405020304" pitchFamily="18" charset="0"/>
                        </a:rPr>
                        <a:t>Submitted</a:t>
                      </a:r>
                      <a:endParaRPr lang="en-ZA"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buNone/>
                      </a:pPr>
                      <a:r>
                        <a:rPr lang="en-US" sz="1600">
                          <a:effectLst/>
                          <a:latin typeface="Arial" panose="020B0604020202020204" pitchFamily="34" charset="0"/>
                          <a:ea typeface="Times New Roman" panose="02020603050405020304" pitchFamily="18" charset="0"/>
                        </a:rPr>
                        <a:t>Not Applicable</a:t>
                      </a:r>
                      <a:endParaRPr lang="en-ZA"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buNone/>
                      </a:pPr>
                      <a:r>
                        <a:rPr lang="en-US" sz="1600" dirty="0">
                          <a:solidFill>
                            <a:srgbClr val="EE0000"/>
                          </a:solidFill>
                          <a:effectLst/>
                          <a:latin typeface="Arial" panose="020B0604020202020204" pitchFamily="34" charset="0"/>
                          <a:ea typeface="Times New Roman" panose="02020603050405020304" pitchFamily="18" charset="0"/>
                        </a:rPr>
                        <a:t>Not Submitted</a:t>
                      </a:r>
                      <a:endParaRPr lang="en-ZA"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8340338"/>
                  </a:ext>
                </a:extLst>
              </a:tr>
              <a:tr h="284351">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buNone/>
                      </a:pPr>
                      <a:r>
                        <a:rPr lang="en-US" sz="1600" b="1">
                          <a:effectLst/>
                          <a:latin typeface="Arial" panose="020B0604020202020204" pitchFamily="34" charset="0"/>
                          <a:ea typeface="Times New Roman" panose="02020603050405020304" pitchFamily="18" charset="0"/>
                        </a:rPr>
                        <a:t>Mopani DM</a:t>
                      </a:r>
                      <a:endParaRPr lang="en-ZA"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buNone/>
                      </a:pPr>
                      <a:r>
                        <a:rPr lang="en-US" sz="1600">
                          <a:effectLst/>
                          <a:latin typeface="Arial" panose="020B0604020202020204" pitchFamily="34" charset="0"/>
                          <a:ea typeface="Times New Roman" panose="02020603050405020304" pitchFamily="18" charset="0"/>
                        </a:rPr>
                        <a:t>Submitted</a:t>
                      </a:r>
                      <a:endParaRPr lang="en-ZA"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buNone/>
                      </a:pPr>
                      <a:r>
                        <a:rPr lang="en-US" sz="1600">
                          <a:solidFill>
                            <a:srgbClr val="EE0000"/>
                          </a:solidFill>
                          <a:effectLst/>
                          <a:latin typeface="Arial" panose="020B0604020202020204" pitchFamily="34" charset="0"/>
                          <a:ea typeface="Times New Roman" panose="02020603050405020304" pitchFamily="18" charset="0"/>
                        </a:rPr>
                        <a:t>Not Submitted</a:t>
                      </a:r>
                      <a:endParaRPr lang="en-ZA"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buNone/>
                      </a:pPr>
                      <a:r>
                        <a:rPr lang="en-US" sz="1600" dirty="0">
                          <a:solidFill>
                            <a:srgbClr val="EE0000"/>
                          </a:solidFill>
                          <a:effectLst/>
                          <a:latin typeface="Arial" panose="020B0604020202020204" pitchFamily="34" charset="0"/>
                          <a:ea typeface="Times New Roman" panose="02020603050405020304" pitchFamily="18" charset="0"/>
                        </a:rPr>
                        <a:t>Not Submitted</a:t>
                      </a:r>
                      <a:endParaRPr lang="en-ZA"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89004523"/>
                  </a:ext>
                </a:extLst>
              </a:tr>
              <a:tr h="292250">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buNone/>
                      </a:pPr>
                      <a:r>
                        <a:rPr lang="en-US" sz="1600" b="1">
                          <a:effectLst/>
                          <a:latin typeface="Arial" panose="020B0604020202020204" pitchFamily="34" charset="0"/>
                          <a:ea typeface="Times New Roman" panose="02020603050405020304" pitchFamily="18" charset="0"/>
                        </a:rPr>
                        <a:t>Thabazimbi LM</a:t>
                      </a:r>
                      <a:endParaRPr lang="en-ZA"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buNone/>
                      </a:pPr>
                      <a:r>
                        <a:rPr lang="en-US" sz="1600">
                          <a:effectLst/>
                          <a:latin typeface="Arial" panose="020B0604020202020204" pitchFamily="34" charset="0"/>
                          <a:ea typeface="Times New Roman" panose="02020603050405020304" pitchFamily="18" charset="0"/>
                        </a:rPr>
                        <a:t>Submitted</a:t>
                      </a:r>
                      <a:endParaRPr lang="en-ZA"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buNone/>
                      </a:pPr>
                      <a:r>
                        <a:rPr lang="en-US" sz="1600">
                          <a:effectLst/>
                          <a:latin typeface="Arial" panose="020B0604020202020204" pitchFamily="34" charset="0"/>
                          <a:ea typeface="Times New Roman" panose="02020603050405020304" pitchFamily="18" charset="0"/>
                        </a:rPr>
                        <a:t>Submitted</a:t>
                      </a:r>
                      <a:endParaRPr lang="en-ZA"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buNone/>
                      </a:pPr>
                      <a:r>
                        <a:rPr lang="en-US" sz="1600" dirty="0">
                          <a:solidFill>
                            <a:srgbClr val="EE0000"/>
                          </a:solidFill>
                          <a:effectLst/>
                          <a:latin typeface="Arial" panose="020B0604020202020204" pitchFamily="34" charset="0"/>
                          <a:ea typeface="Times New Roman" panose="02020603050405020304" pitchFamily="18" charset="0"/>
                        </a:rPr>
                        <a:t>Not Submitted</a:t>
                      </a:r>
                      <a:endParaRPr lang="en-ZA"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1628120"/>
                  </a:ext>
                </a:extLst>
              </a:tr>
              <a:tr h="308048">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buNone/>
                      </a:pPr>
                      <a:r>
                        <a:rPr lang="en-US" sz="1600" b="1">
                          <a:effectLst/>
                          <a:latin typeface="Arial" panose="020B0604020202020204" pitchFamily="34" charset="0"/>
                          <a:ea typeface="Times New Roman" panose="02020603050405020304" pitchFamily="18" charset="0"/>
                        </a:rPr>
                        <a:t>Vhembe DM</a:t>
                      </a:r>
                      <a:endParaRPr lang="en-ZA"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buNone/>
                      </a:pPr>
                      <a:r>
                        <a:rPr lang="en-US" sz="1600">
                          <a:effectLst/>
                          <a:latin typeface="Arial" panose="020B0604020202020204" pitchFamily="34" charset="0"/>
                          <a:ea typeface="Times New Roman" panose="02020603050405020304" pitchFamily="18" charset="0"/>
                        </a:rPr>
                        <a:t>Submitted</a:t>
                      </a:r>
                      <a:endParaRPr lang="en-ZA"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buNone/>
                      </a:pPr>
                      <a:r>
                        <a:rPr lang="en-US" sz="1600">
                          <a:effectLst/>
                          <a:latin typeface="Arial" panose="020B0604020202020204" pitchFamily="34" charset="0"/>
                          <a:ea typeface="Times New Roman" panose="02020603050405020304" pitchFamily="18" charset="0"/>
                        </a:rPr>
                        <a:t>Not Applicable</a:t>
                      </a:r>
                      <a:endParaRPr lang="en-ZA"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buNone/>
                      </a:pPr>
                      <a:r>
                        <a:rPr lang="en-US" sz="1600" dirty="0">
                          <a:solidFill>
                            <a:srgbClr val="EE0000"/>
                          </a:solidFill>
                          <a:effectLst/>
                          <a:latin typeface="Arial" panose="020B0604020202020204" pitchFamily="34" charset="0"/>
                          <a:ea typeface="Times New Roman" panose="02020603050405020304" pitchFamily="18" charset="0"/>
                        </a:rPr>
                        <a:t>Not Submitted</a:t>
                      </a:r>
                      <a:endParaRPr lang="en-ZA"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26582129"/>
                  </a:ext>
                </a:extLst>
              </a:tr>
              <a:tr h="339642">
                <a:tc>
                  <a:txBody>
                    <a:bodyPr/>
                    <a:lstStyle/>
                    <a:p>
                      <a:pPr>
                        <a:buNone/>
                      </a:pPr>
                      <a:r>
                        <a:rPr lang="en-US" sz="1600" b="1">
                          <a:solidFill>
                            <a:srgbClr val="EE0000"/>
                          </a:solidFill>
                          <a:effectLst/>
                          <a:latin typeface="Arial" panose="020B0604020202020204" pitchFamily="34" charset="0"/>
                          <a:ea typeface="Times New Roman" panose="02020603050405020304" pitchFamily="18" charset="0"/>
                        </a:rPr>
                        <a:t>7 WSAs</a:t>
                      </a:r>
                      <a:endParaRPr lang="en-ZA"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buNone/>
                      </a:pPr>
                      <a:r>
                        <a:rPr lang="en-US" sz="1600" b="1">
                          <a:solidFill>
                            <a:srgbClr val="EE0000"/>
                          </a:solidFill>
                          <a:effectLst/>
                          <a:latin typeface="Arial" panose="020B0604020202020204" pitchFamily="34" charset="0"/>
                          <a:ea typeface="Times New Roman" panose="02020603050405020304" pitchFamily="18" charset="0"/>
                        </a:rPr>
                        <a:t>8 CAPs</a:t>
                      </a:r>
                      <a:endParaRPr lang="en-ZA"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buNone/>
                      </a:pPr>
                      <a:r>
                        <a:rPr lang="en-US" sz="1600">
                          <a:solidFill>
                            <a:srgbClr val="EE0000"/>
                          </a:solidFill>
                          <a:effectLst/>
                          <a:latin typeface="Arial" panose="020B0604020202020204" pitchFamily="34" charset="0"/>
                          <a:ea typeface="Times New Roman" panose="02020603050405020304" pitchFamily="18" charset="0"/>
                        </a:rPr>
                        <a:t>-</a:t>
                      </a:r>
                      <a:endParaRPr lang="en-ZA"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buNone/>
                      </a:pPr>
                      <a:r>
                        <a:rPr lang="en-US" sz="1600">
                          <a:solidFill>
                            <a:srgbClr val="EE0000"/>
                          </a:solidFill>
                          <a:effectLst/>
                          <a:latin typeface="Arial" panose="020B0604020202020204" pitchFamily="34" charset="0"/>
                          <a:ea typeface="Times New Roman" panose="02020603050405020304" pitchFamily="18" charset="0"/>
                        </a:rPr>
                        <a:t>1</a:t>
                      </a:r>
                      <a:endParaRPr lang="en-ZA"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buNone/>
                      </a:pPr>
                      <a:r>
                        <a:rPr lang="en-US" sz="1600" dirty="0">
                          <a:solidFill>
                            <a:srgbClr val="EE0000"/>
                          </a:solidFill>
                          <a:effectLst/>
                          <a:latin typeface="Arial" panose="020B0604020202020204" pitchFamily="34" charset="0"/>
                          <a:ea typeface="Times New Roman" panose="02020603050405020304" pitchFamily="18" charset="0"/>
                        </a:rPr>
                        <a:t>7</a:t>
                      </a:r>
                      <a:endParaRPr lang="en-ZA"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94343271"/>
                  </a:ext>
                </a:extLst>
              </a:tr>
              <a:tr h="308047">
                <a:tc rowSpan="7">
                  <a:txBody>
                    <a:bodyPr/>
                    <a:lstStyle/>
                    <a:p>
                      <a:pPr>
                        <a:buNone/>
                      </a:pPr>
                      <a:r>
                        <a:rPr lang="en-US" sz="1600" b="1">
                          <a:effectLst/>
                          <a:latin typeface="Arial" panose="020B0604020202020204" pitchFamily="34" charset="0"/>
                          <a:ea typeface="Times New Roman" panose="02020603050405020304" pitchFamily="18" charset="0"/>
                        </a:rPr>
                        <a:t>North West</a:t>
                      </a:r>
                      <a:endParaRPr lang="en-ZA"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buNone/>
                      </a:pPr>
                      <a:r>
                        <a:rPr lang="en-US" sz="1600" b="1">
                          <a:effectLst/>
                          <a:latin typeface="Arial" panose="020B0604020202020204" pitchFamily="34" charset="0"/>
                          <a:ea typeface="Times New Roman" panose="02020603050405020304" pitchFamily="18" charset="0"/>
                        </a:rPr>
                        <a:t>Dr Ruth Segomotso Mompati</a:t>
                      </a:r>
                      <a:endParaRPr lang="en-ZA"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buNone/>
                      </a:pPr>
                      <a:r>
                        <a:rPr lang="en-US" sz="1600">
                          <a:effectLst/>
                          <a:latin typeface="Arial" panose="020B0604020202020204" pitchFamily="34" charset="0"/>
                          <a:ea typeface="Times New Roman" panose="02020603050405020304" pitchFamily="18" charset="0"/>
                        </a:rPr>
                        <a:t>Submitted</a:t>
                      </a:r>
                      <a:endParaRPr lang="en-ZA"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buNone/>
                      </a:pPr>
                      <a:r>
                        <a:rPr lang="en-US" sz="1600">
                          <a:effectLst/>
                          <a:latin typeface="Arial" panose="020B0604020202020204" pitchFamily="34" charset="0"/>
                          <a:ea typeface="Times New Roman" panose="02020603050405020304" pitchFamily="18" charset="0"/>
                        </a:rPr>
                        <a:t>Submitted</a:t>
                      </a:r>
                      <a:endParaRPr lang="en-ZA"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buNone/>
                      </a:pPr>
                      <a:r>
                        <a:rPr lang="en-US" sz="1600" dirty="0">
                          <a:solidFill>
                            <a:srgbClr val="EE0000"/>
                          </a:solidFill>
                          <a:effectLst/>
                          <a:latin typeface="Arial" panose="020B0604020202020204" pitchFamily="34" charset="0"/>
                          <a:ea typeface="Times New Roman" panose="02020603050405020304" pitchFamily="18" charset="0"/>
                        </a:rPr>
                        <a:t>Not Submitted</a:t>
                      </a:r>
                      <a:endParaRPr lang="en-ZA"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77181636"/>
                  </a:ext>
                </a:extLst>
              </a:tr>
              <a:tr h="276454">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buNone/>
                      </a:pPr>
                      <a:r>
                        <a:rPr lang="en-US" sz="1600" b="1" dirty="0" err="1">
                          <a:effectLst/>
                          <a:latin typeface="Arial" panose="020B0604020202020204" pitchFamily="34" charset="0"/>
                          <a:ea typeface="Times New Roman" panose="02020603050405020304" pitchFamily="18" charset="0"/>
                        </a:rPr>
                        <a:t>Kgetleng</a:t>
                      </a:r>
                      <a:r>
                        <a:rPr lang="en-US" sz="1600" b="1" dirty="0">
                          <a:effectLst/>
                          <a:latin typeface="Arial" panose="020B0604020202020204" pitchFamily="34" charset="0"/>
                          <a:ea typeface="Times New Roman" panose="02020603050405020304" pitchFamily="18" charset="0"/>
                        </a:rPr>
                        <a:t> River LM</a:t>
                      </a:r>
                      <a:endParaRPr lang="en-ZA"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buNone/>
                      </a:pPr>
                      <a:r>
                        <a:rPr lang="en-US" sz="1600">
                          <a:solidFill>
                            <a:srgbClr val="EE0000"/>
                          </a:solidFill>
                          <a:effectLst/>
                          <a:latin typeface="Arial" panose="020B0604020202020204" pitchFamily="34" charset="0"/>
                          <a:ea typeface="Times New Roman" panose="02020603050405020304" pitchFamily="18" charset="0"/>
                        </a:rPr>
                        <a:t>Not Submitted</a:t>
                      </a:r>
                      <a:endParaRPr lang="en-ZA"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buNone/>
                      </a:pPr>
                      <a:r>
                        <a:rPr lang="en-US" sz="1600">
                          <a:solidFill>
                            <a:srgbClr val="EE0000"/>
                          </a:solidFill>
                          <a:effectLst/>
                          <a:latin typeface="Arial" panose="020B0604020202020204" pitchFamily="34" charset="0"/>
                          <a:ea typeface="Times New Roman" panose="02020603050405020304" pitchFamily="18" charset="0"/>
                        </a:rPr>
                        <a:t>Not Submitted</a:t>
                      </a:r>
                      <a:endParaRPr lang="en-ZA"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buNone/>
                      </a:pPr>
                      <a:r>
                        <a:rPr lang="en-US" sz="1600" dirty="0">
                          <a:effectLst/>
                          <a:latin typeface="Arial" panose="020B0604020202020204" pitchFamily="34" charset="0"/>
                          <a:ea typeface="Times New Roman" panose="02020603050405020304" pitchFamily="18" charset="0"/>
                        </a:rPr>
                        <a:t>Not Applicable</a:t>
                      </a:r>
                      <a:endParaRPr lang="en-ZA"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06964564"/>
                  </a:ext>
                </a:extLst>
              </a:tr>
              <a:tr h="308047">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buNone/>
                      </a:pPr>
                      <a:r>
                        <a:rPr lang="en-US" sz="1600" b="1">
                          <a:effectLst/>
                          <a:latin typeface="Arial" panose="020B0604020202020204" pitchFamily="34" charset="0"/>
                          <a:ea typeface="Times New Roman" panose="02020603050405020304" pitchFamily="18" charset="0"/>
                        </a:rPr>
                        <a:t>Madibeng LM</a:t>
                      </a:r>
                      <a:endParaRPr lang="en-ZA"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buNone/>
                      </a:pPr>
                      <a:r>
                        <a:rPr lang="en-US" sz="1600">
                          <a:effectLst/>
                          <a:latin typeface="Arial" panose="020B0604020202020204" pitchFamily="34" charset="0"/>
                          <a:ea typeface="Times New Roman" panose="02020603050405020304" pitchFamily="18" charset="0"/>
                        </a:rPr>
                        <a:t>Submitted</a:t>
                      </a:r>
                      <a:endParaRPr lang="en-ZA"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buNone/>
                      </a:pPr>
                      <a:r>
                        <a:rPr lang="en-US" sz="1600">
                          <a:effectLst/>
                          <a:latin typeface="Arial" panose="020B0604020202020204" pitchFamily="34" charset="0"/>
                          <a:ea typeface="Times New Roman" panose="02020603050405020304" pitchFamily="18" charset="0"/>
                        </a:rPr>
                        <a:t>Not Applicable</a:t>
                      </a:r>
                      <a:endParaRPr lang="en-ZA"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buNone/>
                      </a:pPr>
                      <a:r>
                        <a:rPr lang="en-US" sz="1600" dirty="0">
                          <a:solidFill>
                            <a:srgbClr val="EE0000"/>
                          </a:solidFill>
                          <a:effectLst/>
                          <a:latin typeface="Arial" panose="020B0604020202020204" pitchFamily="34" charset="0"/>
                          <a:ea typeface="Times New Roman" panose="02020603050405020304" pitchFamily="18" charset="0"/>
                        </a:rPr>
                        <a:t>Not Submitted</a:t>
                      </a:r>
                      <a:endParaRPr lang="en-ZA"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92940605"/>
                  </a:ext>
                </a:extLst>
              </a:tr>
              <a:tr h="300149">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buNone/>
                      </a:pPr>
                      <a:r>
                        <a:rPr lang="en-US" sz="1600" b="1">
                          <a:effectLst/>
                          <a:latin typeface="Arial" panose="020B0604020202020204" pitchFamily="34" charset="0"/>
                          <a:ea typeface="Times New Roman" panose="02020603050405020304" pitchFamily="18" charset="0"/>
                        </a:rPr>
                        <a:t>Maquassi Hills LM</a:t>
                      </a:r>
                      <a:endParaRPr lang="en-ZA"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buNone/>
                      </a:pPr>
                      <a:r>
                        <a:rPr lang="en-US" sz="1600">
                          <a:effectLst/>
                          <a:latin typeface="Arial" panose="020B0604020202020204" pitchFamily="34" charset="0"/>
                          <a:ea typeface="Times New Roman" panose="02020603050405020304" pitchFamily="18" charset="0"/>
                        </a:rPr>
                        <a:t>Submitted</a:t>
                      </a:r>
                      <a:endParaRPr lang="en-ZA"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buNone/>
                      </a:pPr>
                      <a:r>
                        <a:rPr lang="en-US" sz="1600">
                          <a:effectLst/>
                          <a:latin typeface="Arial" panose="020B0604020202020204" pitchFamily="34" charset="0"/>
                          <a:ea typeface="Times New Roman" panose="02020603050405020304" pitchFamily="18" charset="0"/>
                        </a:rPr>
                        <a:t>Not Applicable</a:t>
                      </a:r>
                      <a:endParaRPr lang="en-ZA"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buNone/>
                      </a:pPr>
                      <a:r>
                        <a:rPr lang="en-US" sz="1600" dirty="0">
                          <a:solidFill>
                            <a:srgbClr val="EE0000"/>
                          </a:solidFill>
                          <a:effectLst/>
                          <a:latin typeface="Arial" panose="020B0604020202020204" pitchFamily="34" charset="0"/>
                          <a:ea typeface="Times New Roman" panose="02020603050405020304" pitchFamily="18" charset="0"/>
                        </a:rPr>
                        <a:t>Not Submitted</a:t>
                      </a:r>
                      <a:endParaRPr lang="en-ZA"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96153293"/>
                  </a:ext>
                </a:extLst>
              </a:tr>
              <a:tr h="292250">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buNone/>
                      </a:pPr>
                      <a:r>
                        <a:rPr lang="en-US" sz="1600" b="1">
                          <a:effectLst/>
                          <a:latin typeface="Arial" panose="020B0604020202020204" pitchFamily="34" charset="0"/>
                          <a:ea typeface="Times New Roman" panose="02020603050405020304" pitchFamily="18" charset="0"/>
                        </a:rPr>
                        <a:t>Moretele LM</a:t>
                      </a:r>
                      <a:endParaRPr lang="en-ZA"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buNone/>
                      </a:pPr>
                      <a:r>
                        <a:rPr lang="en-US" sz="1600">
                          <a:effectLst/>
                          <a:latin typeface="Arial" panose="020B0604020202020204" pitchFamily="34" charset="0"/>
                          <a:ea typeface="Times New Roman" panose="02020603050405020304" pitchFamily="18" charset="0"/>
                        </a:rPr>
                        <a:t>Submitted</a:t>
                      </a:r>
                      <a:endParaRPr lang="en-ZA"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buNone/>
                      </a:pPr>
                      <a:r>
                        <a:rPr lang="en-US" sz="1600">
                          <a:effectLst/>
                          <a:latin typeface="Arial" panose="020B0604020202020204" pitchFamily="34" charset="0"/>
                          <a:ea typeface="Times New Roman" panose="02020603050405020304" pitchFamily="18" charset="0"/>
                        </a:rPr>
                        <a:t>Not Applicable</a:t>
                      </a:r>
                      <a:endParaRPr lang="en-ZA"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buNone/>
                      </a:pPr>
                      <a:r>
                        <a:rPr lang="en-US" sz="1600" dirty="0">
                          <a:solidFill>
                            <a:srgbClr val="EE0000"/>
                          </a:solidFill>
                          <a:effectLst/>
                          <a:latin typeface="Arial" panose="020B0604020202020204" pitchFamily="34" charset="0"/>
                          <a:ea typeface="Times New Roman" panose="02020603050405020304" pitchFamily="18" charset="0"/>
                        </a:rPr>
                        <a:t>Not Submitted</a:t>
                      </a:r>
                      <a:endParaRPr lang="en-ZA"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66023525"/>
                  </a:ext>
                </a:extLst>
              </a:tr>
              <a:tr h="323845">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buNone/>
                      </a:pPr>
                      <a:r>
                        <a:rPr lang="en-US" sz="1600" b="1">
                          <a:effectLst/>
                          <a:latin typeface="Arial" panose="020B0604020202020204" pitchFamily="34" charset="0"/>
                          <a:ea typeface="Times New Roman" panose="02020603050405020304" pitchFamily="18" charset="0"/>
                        </a:rPr>
                        <a:t>Ngaka Modiri Molema DM</a:t>
                      </a:r>
                      <a:endParaRPr lang="en-ZA"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buNone/>
                      </a:pPr>
                      <a:r>
                        <a:rPr lang="en-US" sz="1600">
                          <a:effectLst/>
                          <a:latin typeface="Arial" panose="020B0604020202020204" pitchFamily="34" charset="0"/>
                          <a:ea typeface="Times New Roman" panose="02020603050405020304" pitchFamily="18" charset="0"/>
                        </a:rPr>
                        <a:t>Submitted</a:t>
                      </a:r>
                      <a:endParaRPr lang="en-ZA"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buNone/>
                      </a:pPr>
                      <a:r>
                        <a:rPr lang="en-US" sz="1600">
                          <a:effectLst/>
                          <a:latin typeface="Arial" panose="020B0604020202020204" pitchFamily="34" charset="0"/>
                          <a:ea typeface="Times New Roman" panose="02020603050405020304" pitchFamily="18" charset="0"/>
                        </a:rPr>
                        <a:t>Submitted</a:t>
                      </a:r>
                      <a:endParaRPr lang="en-ZA"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buNone/>
                      </a:pPr>
                      <a:r>
                        <a:rPr lang="en-US" sz="1600" dirty="0">
                          <a:solidFill>
                            <a:srgbClr val="EE0000"/>
                          </a:solidFill>
                          <a:effectLst/>
                          <a:latin typeface="Arial" panose="020B0604020202020204" pitchFamily="34" charset="0"/>
                          <a:ea typeface="Times New Roman" panose="02020603050405020304" pitchFamily="18" charset="0"/>
                        </a:rPr>
                        <a:t>Not Submitted</a:t>
                      </a:r>
                      <a:endParaRPr lang="en-ZA"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84078693"/>
                  </a:ext>
                </a:extLst>
              </a:tr>
              <a:tr h="276453">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buNone/>
                      </a:pPr>
                      <a:r>
                        <a:rPr lang="en-US" sz="1600" b="1">
                          <a:effectLst/>
                          <a:latin typeface="Arial" panose="020B0604020202020204" pitchFamily="34" charset="0"/>
                          <a:ea typeface="Times New Roman" panose="02020603050405020304" pitchFamily="18" charset="0"/>
                        </a:rPr>
                        <a:t>City of Matlosana</a:t>
                      </a:r>
                      <a:endParaRPr lang="en-ZA"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buNone/>
                      </a:pPr>
                      <a:r>
                        <a:rPr lang="en-US" sz="1600">
                          <a:effectLst/>
                          <a:latin typeface="Arial" panose="020B0604020202020204" pitchFamily="34" charset="0"/>
                          <a:ea typeface="Times New Roman" panose="02020603050405020304" pitchFamily="18" charset="0"/>
                        </a:rPr>
                        <a:t>Not Applicable</a:t>
                      </a:r>
                      <a:endParaRPr lang="en-ZA"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buNone/>
                      </a:pPr>
                      <a:r>
                        <a:rPr lang="en-US" sz="1600">
                          <a:effectLst/>
                          <a:latin typeface="Arial" panose="020B0604020202020204" pitchFamily="34" charset="0"/>
                          <a:ea typeface="Times New Roman" panose="02020603050405020304" pitchFamily="18" charset="0"/>
                        </a:rPr>
                        <a:t>Not Applicable</a:t>
                      </a:r>
                      <a:endParaRPr lang="en-ZA"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buNone/>
                      </a:pPr>
                      <a:r>
                        <a:rPr lang="en-US" sz="1600" dirty="0">
                          <a:solidFill>
                            <a:srgbClr val="EE0000"/>
                          </a:solidFill>
                          <a:effectLst/>
                          <a:latin typeface="Arial" panose="020B0604020202020204" pitchFamily="34" charset="0"/>
                          <a:ea typeface="Times New Roman" panose="02020603050405020304" pitchFamily="18" charset="0"/>
                        </a:rPr>
                        <a:t>Not Submitted</a:t>
                      </a:r>
                      <a:endParaRPr lang="en-ZA"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75906466"/>
                  </a:ext>
                </a:extLst>
              </a:tr>
              <a:tr h="525877">
                <a:tc>
                  <a:txBody>
                    <a:bodyPr/>
                    <a:lstStyle/>
                    <a:p>
                      <a:pPr>
                        <a:buNone/>
                      </a:pPr>
                      <a:r>
                        <a:rPr lang="en-US" sz="1600" b="1">
                          <a:solidFill>
                            <a:srgbClr val="EE0000"/>
                          </a:solidFill>
                          <a:effectLst/>
                          <a:latin typeface="Arial" panose="020B0604020202020204" pitchFamily="34" charset="0"/>
                          <a:ea typeface="Times New Roman" panose="02020603050405020304" pitchFamily="18" charset="0"/>
                        </a:rPr>
                        <a:t>7 WSAs</a:t>
                      </a:r>
                      <a:endParaRPr lang="en-ZA"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buNone/>
                      </a:pPr>
                      <a:r>
                        <a:rPr lang="en-US" sz="1600" b="1">
                          <a:solidFill>
                            <a:srgbClr val="EE0000"/>
                          </a:solidFill>
                          <a:effectLst/>
                          <a:latin typeface="Arial" panose="020B0604020202020204" pitchFamily="34" charset="0"/>
                          <a:ea typeface="Times New Roman" panose="02020603050405020304" pitchFamily="18" charset="0"/>
                        </a:rPr>
                        <a:t>8 CAPS</a:t>
                      </a:r>
                      <a:endParaRPr lang="en-ZA"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buNone/>
                      </a:pPr>
                      <a:r>
                        <a:rPr lang="en-US" sz="1600">
                          <a:solidFill>
                            <a:srgbClr val="EE0000"/>
                          </a:solidFill>
                          <a:effectLst/>
                          <a:latin typeface="Arial" panose="020B0604020202020204" pitchFamily="34" charset="0"/>
                          <a:ea typeface="Times New Roman" panose="02020603050405020304" pitchFamily="18" charset="0"/>
                        </a:rPr>
                        <a:t>1</a:t>
                      </a:r>
                      <a:endParaRPr lang="en-ZA"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buNone/>
                      </a:pPr>
                      <a:r>
                        <a:rPr lang="en-US" sz="1600">
                          <a:solidFill>
                            <a:srgbClr val="EE0000"/>
                          </a:solidFill>
                          <a:effectLst/>
                          <a:latin typeface="Arial" panose="020B0604020202020204" pitchFamily="34" charset="0"/>
                          <a:ea typeface="Times New Roman" panose="02020603050405020304" pitchFamily="18" charset="0"/>
                        </a:rPr>
                        <a:t>1</a:t>
                      </a:r>
                      <a:endParaRPr lang="en-ZA"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buNone/>
                      </a:pPr>
                      <a:r>
                        <a:rPr lang="en-US" sz="1600" dirty="0">
                          <a:solidFill>
                            <a:srgbClr val="EE0000"/>
                          </a:solidFill>
                          <a:effectLst/>
                          <a:latin typeface="Arial" panose="020B0604020202020204" pitchFamily="34" charset="0"/>
                          <a:ea typeface="Times New Roman" panose="02020603050405020304" pitchFamily="18" charset="0"/>
                        </a:rPr>
                        <a:t>6</a:t>
                      </a:r>
                      <a:endParaRPr lang="en-ZA"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30891418"/>
                  </a:ext>
                </a:extLst>
              </a:tr>
            </a:tbl>
          </a:graphicData>
        </a:graphic>
      </p:graphicFrame>
    </p:spTree>
    <p:extLst>
      <p:ext uri="{BB962C8B-B14F-4D97-AF65-F5344CB8AC3E}">
        <p14:creationId xmlns:p14="http://schemas.microsoft.com/office/powerpoint/2010/main" val="37922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C4CC2DBE-0FA1-7D27-7C07-3F7DF0BF2CC3}"/>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14</a:t>
            </a:fld>
            <a:endParaRPr lang="en-US" altLang="en-US" dirty="0">
              <a:solidFill>
                <a:schemeClr val="bg1"/>
              </a:solidFill>
            </a:endParaRPr>
          </a:p>
        </p:txBody>
      </p:sp>
      <p:sp>
        <p:nvSpPr>
          <p:cNvPr id="5" name="Content Placeholder 2"/>
          <p:cNvSpPr txBox="1">
            <a:spLocks/>
          </p:cNvSpPr>
          <p:nvPr/>
        </p:nvSpPr>
        <p:spPr bwMode="auto">
          <a:xfrm>
            <a:off x="467065" y="317203"/>
            <a:ext cx="11724935" cy="195461"/>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400" b="1" dirty="0">
                <a:solidFill>
                  <a:schemeClr val="tx2"/>
                </a:solidFill>
              </a:rPr>
              <a:t>Theme 3: Enhancing and Strengthening technical and operational capacity and efficiency</a:t>
            </a:r>
          </a:p>
        </p:txBody>
      </p:sp>
      <p:sp>
        <p:nvSpPr>
          <p:cNvPr id="3" name="TextBox 2">
            <a:extLst>
              <a:ext uri="{FF2B5EF4-FFF2-40B4-BE49-F238E27FC236}">
                <a16:creationId xmlns:a16="http://schemas.microsoft.com/office/drawing/2014/main" id="{C5AA3DBD-F3F9-F27E-6F1B-9795F1ED8825}"/>
              </a:ext>
            </a:extLst>
          </p:cNvPr>
          <p:cNvSpPr txBox="1"/>
          <p:nvPr/>
        </p:nvSpPr>
        <p:spPr>
          <a:xfrm>
            <a:off x="97450" y="699540"/>
            <a:ext cx="11800205" cy="4852098"/>
          </a:xfrm>
          <a:prstGeom prst="rect">
            <a:avLst/>
          </a:prstGeom>
          <a:noFill/>
        </p:spPr>
        <p:txBody>
          <a:bodyPr wrap="square">
            <a:spAutoFit/>
          </a:bodyPr>
          <a:lstStyle/>
          <a:p>
            <a:pPr marL="342900" indent="-342900" algn="just">
              <a:lnSpc>
                <a:spcPct val="115000"/>
              </a:lnSpc>
              <a:buFont typeface="Arial" panose="020B0604020202020204" pitchFamily="34" charset="0"/>
              <a:buChar char="•"/>
            </a:pPr>
            <a:r>
              <a:rPr lang="en-ZA" dirty="0">
                <a:ea typeface="Cambria" panose="02040503050406030204" pitchFamily="18" charset="0"/>
                <a:cs typeface="Times New Roman" panose="02020603050405020304" pitchFamily="18" charset="0"/>
              </a:rPr>
              <a:t>The majority of WSAs indicate:</a:t>
            </a:r>
          </a:p>
          <a:p>
            <a:pPr marL="800100" lvl="1" indent="-342900" algn="just">
              <a:lnSpc>
                <a:spcPct val="115000"/>
              </a:lnSpc>
              <a:buFont typeface="Arial" panose="020B0604020202020204" pitchFamily="34" charset="0"/>
              <a:buChar char="•"/>
            </a:pPr>
            <a:r>
              <a:rPr lang="en-GB" dirty="0">
                <a:ea typeface="Cambria" panose="02040503050406030204" pitchFamily="18" charset="0"/>
                <a:cs typeface="Times New Roman" panose="02020603050405020304" pitchFamily="18" charset="0"/>
              </a:rPr>
              <a:t>issuing advisory notices without fail should their drinking water quality fail to meet drinking water standards </a:t>
            </a:r>
          </a:p>
          <a:p>
            <a:pPr marL="800100" lvl="1" indent="-342900" algn="just">
              <a:lnSpc>
                <a:spcPct val="115000"/>
              </a:lnSpc>
              <a:buFont typeface="Arial" panose="020B0604020202020204" pitchFamily="34" charset="0"/>
              <a:buChar char="•"/>
            </a:pPr>
            <a:r>
              <a:rPr lang="en-GB" dirty="0">
                <a:ea typeface="Cambria" panose="02040503050406030204" pitchFamily="18" charset="0"/>
                <a:cs typeface="Times New Roman" panose="02020603050405020304" pitchFamily="18" charset="0"/>
              </a:rPr>
              <a:t>Progress in reviewing bylaws on enforcement of water and sanitation policies</a:t>
            </a:r>
          </a:p>
          <a:p>
            <a:pPr marL="800100" lvl="1" indent="-342900" algn="just">
              <a:lnSpc>
                <a:spcPct val="115000"/>
              </a:lnSpc>
              <a:buFont typeface="Arial" panose="020B0604020202020204" pitchFamily="34" charset="0"/>
              <a:buChar char="•"/>
            </a:pPr>
            <a:r>
              <a:rPr lang="en-ZA" dirty="0">
                <a:ea typeface="Cambria" panose="02040503050406030204" pitchFamily="18" charset="0"/>
                <a:cs typeface="Times New Roman" panose="02020603050405020304" pitchFamily="18" charset="0"/>
              </a:rPr>
              <a:t>that they have at least initiated processes to </a:t>
            </a:r>
            <a:r>
              <a:rPr lang="en-US" dirty="0">
                <a:ea typeface="Cambria" panose="02040503050406030204" pitchFamily="18" charset="0"/>
                <a:cs typeface="Times New Roman" panose="02020603050405020304" pitchFamily="18" charset="0"/>
              </a:rPr>
              <a:t>to </a:t>
            </a:r>
            <a:r>
              <a:rPr lang="en-GB" dirty="0">
                <a:ea typeface="Cambria" panose="02040503050406030204" pitchFamily="18" charset="0"/>
                <a:cs typeface="Times New Roman" panose="02020603050405020304" pitchFamily="18" charset="0"/>
              </a:rPr>
              <a:t>have Water Conservation and Demand Management programmes in place (there are however 37 WSAs who have not yet submitted an IWA water balance (see Annexure)</a:t>
            </a:r>
            <a:endParaRPr lang="en-ZA" dirty="0">
              <a:ea typeface="Cambria" panose="02040503050406030204" pitchFamily="18" charset="0"/>
              <a:cs typeface="Times New Roman" panose="02020603050405020304" pitchFamily="18" charset="0"/>
            </a:endParaRPr>
          </a:p>
          <a:p>
            <a:pPr marL="800100" lvl="1" indent="-342900" algn="just">
              <a:lnSpc>
                <a:spcPct val="115000"/>
              </a:lnSpc>
              <a:buFont typeface="Arial" panose="020B0604020202020204" pitchFamily="34" charset="0"/>
              <a:buChar char="•"/>
            </a:pPr>
            <a:r>
              <a:rPr lang="en-ZA" dirty="0">
                <a:ea typeface="Cambria" panose="02040503050406030204" pitchFamily="18" charset="0"/>
                <a:cs typeface="Times New Roman" panose="02020603050405020304" pitchFamily="18" charset="0"/>
              </a:rPr>
              <a:t>that they have at least initiated processes to </a:t>
            </a:r>
            <a:r>
              <a:rPr lang="en-US" dirty="0">
                <a:ea typeface="Cambria" panose="02040503050406030204" pitchFamily="18" charset="0"/>
                <a:cs typeface="Times New Roman" panose="02020603050405020304" pitchFamily="18" charset="0"/>
              </a:rPr>
              <a:t>to </a:t>
            </a:r>
            <a:r>
              <a:rPr lang="en-GB" dirty="0">
                <a:ea typeface="Cambria" panose="02040503050406030204" pitchFamily="18" charset="0"/>
                <a:cs typeface="Times New Roman" panose="02020603050405020304" pitchFamily="18" charset="0"/>
              </a:rPr>
              <a:t>have asset management plans  in place</a:t>
            </a:r>
          </a:p>
          <a:p>
            <a:pPr marL="800100" lvl="1" indent="-342900" algn="just">
              <a:lnSpc>
                <a:spcPct val="115000"/>
              </a:lnSpc>
              <a:buFont typeface="Arial" panose="020B0604020202020204" pitchFamily="34" charset="0"/>
              <a:buChar char="•"/>
            </a:pPr>
            <a:r>
              <a:rPr lang="en-GB" dirty="0">
                <a:effectLst/>
                <a:ea typeface="Cambria" panose="02040503050406030204" pitchFamily="18" charset="0"/>
                <a:cs typeface="Times New Roman" panose="02020603050405020304" pitchFamily="18" charset="0"/>
              </a:rPr>
              <a:t>Having started </a:t>
            </a:r>
            <a:r>
              <a:rPr lang="en-GB" dirty="0">
                <a:ea typeface="Cambria" panose="02040503050406030204" pitchFamily="18" charset="0"/>
                <a:cs typeface="Times New Roman" panose="02020603050405020304" pitchFamily="18" charset="0"/>
              </a:rPr>
              <a:t>equipping their maintenance and repair teams with the necessary tools of trade</a:t>
            </a:r>
          </a:p>
          <a:p>
            <a:pPr marL="342900" indent="-342900" algn="just">
              <a:lnSpc>
                <a:spcPct val="115000"/>
              </a:lnSpc>
              <a:buFont typeface="Arial" panose="020B0604020202020204" pitchFamily="34" charset="0"/>
              <a:buChar char="•"/>
            </a:pPr>
            <a:r>
              <a:rPr lang="en-GB" dirty="0">
                <a:effectLst/>
                <a:ea typeface="Cambria" panose="02040503050406030204" pitchFamily="18" charset="0"/>
                <a:cs typeface="Times New Roman" panose="02020603050405020304" pitchFamily="18" charset="0"/>
              </a:rPr>
              <a:t>More than half of WSAs have started to implement the l</a:t>
            </a:r>
            <a:r>
              <a:rPr lang="en-GB" dirty="0">
                <a:ea typeface="Cambria" panose="02040503050406030204" pitchFamily="18" charset="0"/>
                <a:cs typeface="Times New Roman" panose="02020603050405020304" pitchFamily="18" charset="0"/>
              </a:rPr>
              <a:t>ocal government professionalisation framework and to prioritise the creation and filling of key technical posts</a:t>
            </a:r>
          </a:p>
          <a:p>
            <a:pPr marL="276225" indent="-276225" algn="just">
              <a:spcBef>
                <a:spcPts val="600"/>
              </a:spcBef>
              <a:buFont typeface="Arial" panose="020B0604020202020204" pitchFamily="34" charset="0"/>
              <a:buChar char="•"/>
            </a:pPr>
            <a:r>
              <a:rPr lang="en-US" dirty="0"/>
              <a:t>The risk results of the 2025 Blue Drop Progress Assessment Report (PAT) are not significantly different to the risk results of the 2023 Full Blue Drop report </a:t>
            </a:r>
          </a:p>
          <a:p>
            <a:pPr marL="628650" lvl="1" indent="-361950" algn="just">
              <a:spcBef>
                <a:spcPts val="600"/>
              </a:spcBef>
              <a:buFont typeface="Courier New" panose="02070309020205020404" pitchFamily="49" charset="0"/>
              <a:buChar char="o"/>
            </a:pPr>
            <a:r>
              <a:rPr lang="en-US" dirty="0"/>
              <a:t>This indicates that the increasing risk of poor drinking water quality that was evident between 2013 BD Report (2011/12) and 2023 BD Report (2021/22) has </a:t>
            </a:r>
            <a:r>
              <a:rPr lang="en-US" dirty="0" err="1"/>
              <a:t>stabilised</a:t>
            </a:r>
            <a:r>
              <a:rPr lang="en-US" dirty="0"/>
              <a:t>, albeit at a high level </a:t>
            </a:r>
          </a:p>
          <a:p>
            <a:pPr marL="360363" indent="-360363" algn="just">
              <a:spcBef>
                <a:spcPts val="600"/>
              </a:spcBef>
              <a:buFont typeface="Arial" panose="020B0604020202020204" pitchFamily="34" charset="0"/>
              <a:buChar char="•"/>
            </a:pPr>
            <a:r>
              <a:rPr lang="en-ZA" dirty="0"/>
              <a:t>Advisory notices, filling of key posts, maintenance etc for drinking water systems will be verified through the full Blue Drop Report (audits commencing in May 2026</a:t>
            </a:r>
          </a:p>
        </p:txBody>
      </p:sp>
    </p:spTree>
    <p:extLst>
      <p:ext uri="{BB962C8B-B14F-4D97-AF65-F5344CB8AC3E}">
        <p14:creationId xmlns:p14="http://schemas.microsoft.com/office/powerpoint/2010/main" val="1556195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F22FE-FE4E-9ACF-DDB9-69AE73C253B1}"/>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D09A7C9F-39DF-C9F0-A925-F1EB4497A2FB}"/>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15</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60F43EC4-0ECB-5472-D447-D4CBDEEDAA3D}"/>
              </a:ext>
            </a:extLst>
          </p:cNvPr>
          <p:cNvSpPr txBox="1">
            <a:spLocks/>
          </p:cNvSpPr>
          <p:nvPr/>
        </p:nvSpPr>
        <p:spPr bwMode="auto">
          <a:xfrm>
            <a:off x="467065" y="317203"/>
            <a:ext cx="11724935" cy="19546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400" b="1" dirty="0">
                <a:solidFill>
                  <a:schemeClr val="tx2"/>
                </a:solidFill>
              </a:rPr>
              <a:t>Theme 3: Enhancing and Strengthening technical and operational capacity and efficiency</a:t>
            </a:r>
          </a:p>
        </p:txBody>
      </p:sp>
      <p:sp>
        <p:nvSpPr>
          <p:cNvPr id="3" name="TextBox 2">
            <a:extLst>
              <a:ext uri="{FF2B5EF4-FFF2-40B4-BE49-F238E27FC236}">
                <a16:creationId xmlns:a16="http://schemas.microsoft.com/office/drawing/2014/main" id="{BAA478B7-48B8-51A1-1B34-4E91510144D7}"/>
              </a:ext>
            </a:extLst>
          </p:cNvPr>
          <p:cNvSpPr txBox="1"/>
          <p:nvPr/>
        </p:nvSpPr>
        <p:spPr>
          <a:xfrm>
            <a:off x="97450" y="699540"/>
            <a:ext cx="11800205" cy="5807487"/>
          </a:xfrm>
          <a:prstGeom prst="rect">
            <a:avLst/>
          </a:prstGeom>
          <a:noFill/>
        </p:spPr>
        <p:txBody>
          <a:bodyPr wrap="square">
            <a:spAutoFit/>
          </a:bodyPr>
          <a:lstStyle/>
          <a:p>
            <a:pPr marL="342900" indent="-342900" algn="just">
              <a:lnSpc>
                <a:spcPct val="115000"/>
              </a:lnSpc>
              <a:buFont typeface="Arial" panose="020B0604020202020204" pitchFamily="34" charset="0"/>
              <a:buChar char="•"/>
            </a:pPr>
            <a:r>
              <a:rPr lang="en-US" dirty="0">
                <a:ea typeface="Cambria" panose="02040503050406030204" pitchFamily="18" charset="0"/>
                <a:cs typeface="Times New Roman" panose="02020603050405020304" pitchFamily="18" charset="0"/>
              </a:rPr>
              <a:t>The No Drop progress report released last week found  13 Water Services Authorities having improved their </a:t>
            </a:r>
            <a:r>
              <a:rPr lang="en-US">
                <a:ea typeface="Cambria" panose="02040503050406030204" pitchFamily="18" charset="0"/>
                <a:cs typeface="Times New Roman" panose="02020603050405020304" pitchFamily="18" charset="0"/>
              </a:rPr>
              <a:t>percentage Non-Revenue </a:t>
            </a:r>
            <a:r>
              <a:rPr lang="en-US" dirty="0">
                <a:ea typeface="Cambria" panose="02040503050406030204" pitchFamily="18" charset="0"/>
                <a:cs typeface="Times New Roman" panose="02020603050405020304" pitchFamily="18" charset="0"/>
              </a:rPr>
              <a:t>Water:</a:t>
            </a:r>
          </a:p>
          <a:p>
            <a:pPr marL="800100" lvl="1" indent="-342900" algn="just">
              <a:lnSpc>
                <a:spcPct val="115000"/>
              </a:lnSpc>
              <a:buFont typeface="Arial" panose="020B0604020202020204" pitchFamily="34" charset="0"/>
              <a:buChar char="•"/>
            </a:pPr>
            <a:r>
              <a:rPr lang="en-US" dirty="0">
                <a:ea typeface="Cambria" panose="02040503050406030204" pitchFamily="18" charset="0"/>
                <a:cs typeface="Times New Roman" panose="02020603050405020304" pitchFamily="18" charset="0"/>
              </a:rPr>
              <a:t>Ndlambe LM from 41% (2023) to 39,1% </a:t>
            </a:r>
          </a:p>
          <a:p>
            <a:pPr marL="800100" lvl="1" indent="-342900" algn="just">
              <a:lnSpc>
                <a:spcPct val="115000"/>
              </a:lnSpc>
              <a:buFont typeface="Arial" panose="020B0604020202020204" pitchFamily="34" charset="0"/>
              <a:buChar char="•"/>
            </a:pPr>
            <a:r>
              <a:rPr lang="en-US" dirty="0">
                <a:ea typeface="Cambria" panose="02040503050406030204" pitchFamily="18" charset="0"/>
                <a:cs typeface="Times New Roman" panose="02020603050405020304" pitchFamily="18" charset="0"/>
              </a:rPr>
              <a:t>OR Tambo DM from 65,2% (2023) to 59,4%</a:t>
            </a:r>
          </a:p>
          <a:p>
            <a:pPr marL="800100" lvl="1" indent="-342900" algn="just">
              <a:lnSpc>
                <a:spcPct val="115000"/>
              </a:lnSpc>
              <a:buFont typeface="Arial" panose="020B0604020202020204" pitchFamily="34" charset="0"/>
              <a:buChar char="•"/>
            </a:pPr>
            <a:r>
              <a:rPr lang="en-US" dirty="0">
                <a:ea typeface="Cambria" panose="02040503050406030204" pitchFamily="18" charset="0"/>
                <a:cs typeface="Times New Roman" panose="02020603050405020304" pitchFamily="18" charset="0"/>
              </a:rPr>
              <a:t>City of Ekurhuleni from 30,9% (2023) to 29,8%</a:t>
            </a:r>
          </a:p>
          <a:p>
            <a:pPr marL="800100" lvl="1" indent="-342900" algn="just">
              <a:lnSpc>
                <a:spcPct val="115000"/>
              </a:lnSpc>
              <a:buFont typeface="Arial" panose="020B0604020202020204" pitchFamily="34" charset="0"/>
              <a:buChar char="•"/>
            </a:pPr>
            <a:r>
              <a:rPr lang="en-US" dirty="0">
                <a:ea typeface="Cambria" panose="02040503050406030204" pitchFamily="18" charset="0"/>
                <a:cs typeface="Times New Roman" panose="02020603050405020304" pitchFamily="18" charset="0"/>
              </a:rPr>
              <a:t>eThekwini MM from 58,3% (2023) to 53,8%</a:t>
            </a:r>
          </a:p>
          <a:p>
            <a:pPr marL="800100" lvl="1" indent="-342900" algn="just">
              <a:lnSpc>
                <a:spcPct val="115000"/>
              </a:lnSpc>
              <a:buFont typeface="Arial" panose="020B0604020202020204" pitchFamily="34" charset="0"/>
              <a:buChar char="•"/>
            </a:pPr>
            <a:r>
              <a:rPr lang="en-US" dirty="0">
                <a:ea typeface="Cambria" panose="02040503050406030204" pitchFamily="18" charset="0"/>
                <a:cs typeface="Times New Roman" panose="02020603050405020304" pitchFamily="18" charset="0"/>
              </a:rPr>
              <a:t>Newcastle LM from 36,8% (2023) to 35,1%</a:t>
            </a:r>
          </a:p>
          <a:p>
            <a:pPr marL="800100" lvl="1" indent="-342900" algn="just">
              <a:lnSpc>
                <a:spcPct val="115000"/>
              </a:lnSpc>
              <a:buFont typeface="Arial" panose="020B0604020202020204" pitchFamily="34" charset="0"/>
              <a:buChar char="•"/>
            </a:pPr>
            <a:r>
              <a:rPr lang="en-US" dirty="0">
                <a:ea typeface="Cambria" panose="02040503050406030204" pitchFamily="18" charset="0"/>
                <a:cs typeface="Times New Roman" panose="02020603050405020304" pitchFamily="18" charset="0"/>
              </a:rPr>
              <a:t>Steve Tshwete LM 29,4% (2023)  to 24,6%</a:t>
            </a:r>
          </a:p>
          <a:p>
            <a:pPr marL="800100" lvl="1" indent="-342900" algn="just">
              <a:lnSpc>
                <a:spcPct val="115000"/>
              </a:lnSpc>
              <a:buFont typeface="Arial" panose="020B0604020202020204" pitchFamily="34" charset="0"/>
              <a:buChar char="•"/>
            </a:pPr>
            <a:r>
              <a:rPr lang="en-US" dirty="0">
                <a:ea typeface="Cambria" panose="02040503050406030204" pitchFamily="18" charset="0"/>
                <a:cs typeface="Times New Roman" panose="02020603050405020304" pitchFamily="18" charset="0"/>
              </a:rPr>
              <a:t>Victor Khanye LM from </a:t>
            </a:r>
            <a:r>
              <a:rPr lang="en-US" dirty="0">
                <a:solidFill>
                  <a:schemeClr val="accent5"/>
                </a:solidFill>
                <a:ea typeface="Cambria" panose="02040503050406030204" pitchFamily="18" charset="0"/>
                <a:cs typeface="Times New Roman" panose="02020603050405020304" pitchFamily="18" charset="0"/>
              </a:rPr>
              <a:t>66,1% (2023) to 45,3%</a:t>
            </a:r>
          </a:p>
          <a:p>
            <a:pPr marL="800100" lvl="1" indent="-342900" algn="just">
              <a:lnSpc>
                <a:spcPct val="115000"/>
              </a:lnSpc>
              <a:buFont typeface="Arial" panose="020B0604020202020204" pitchFamily="34" charset="0"/>
              <a:buChar char="•"/>
            </a:pPr>
            <a:r>
              <a:rPr lang="en-US" dirty="0">
                <a:ea typeface="Cambria" panose="02040503050406030204" pitchFamily="18" charset="0"/>
                <a:cs typeface="Times New Roman" panose="02020603050405020304" pitchFamily="18" charset="0"/>
              </a:rPr>
              <a:t>Rustenburg LM from 49,7% (2023) to 48,1%</a:t>
            </a:r>
          </a:p>
          <a:p>
            <a:pPr marL="800100" lvl="1" indent="-342900" algn="just">
              <a:lnSpc>
                <a:spcPct val="115000"/>
              </a:lnSpc>
              <a:buFont typeface="Arial" panose="020B0604020202020204" pitchFamily="34" charset="0"/>
              <a:buChar char="•"/>
            </a:pPr>
            <a:r>
              <a:rPr lang="en-US" dirty="0">
                <a:ea typeface="Cambria" panose="02040503050406030204" pitchFamily="18" charset="0"/>
                <a:cs typeface="Times New Roman" panose="02020603050405020304" pitchFamily="18" charset="0"/>
              </a:rPr>
              <a:t>City of Matlosana LM from </a:t>
            </a:r>
            <a:r>
              <a:rPr lang="en-US" dirty="0">
                <a:solidFill>
                  <a:schemeClr val="accent5"/>
                </a:solidFill>
                <a:ea typeface="Cambria" panose="02040503050406030204" pitchFamily="18" charset="0"/>
                <a:cs typeface="Times New Roman" panose="02020603050405020304" pitchFamily="18" charset="0"/>
              </a:rPr>
              <a:t>67,6% (2023) to 57,6%</a:t>
            </a:r>
          </a:p>
          <a:p>
            <a:pPr marL="800100" lvl="1" indent="-342900" algn="just">
              <a:lnSpc>
                <a:spcPct val="115000"/>
              </a:lnSpc>
              <a:buFont typeface="Arial" panose="020B0604020202020204" pitchFamily="34" charset="0"/>
              <a:buChar char="•"/>
            </a:pPr>
            <a:r>
              <a:rPr lang="en-US" dirty="0">
                <a:ea typeface="Cambria" panose="02040503050406030204" pitchFamily="18" charset="0"/>
                <a:cs typeface="Times New Roman" panose="02020603050405020304" pitchFamily="18" charset="0"/>
              </a:rPr>
              <a:t>City of Cape Town MM 30,1 (2023) to 24,3%</a:t>
            </a:r>
          </a:p>
          <a:p>
            <a:pPr marL="800100" lvl="1" indent="-342900" algn="just">
              <a:lnSpc>
                <a:spcPct val="115000"/>
              </a:lnSpc>
              <a:buFont typeface="Arial" panose="020B0604020202020204" pitchFamily="34" charset="0"/>
              <a:buChar char="•"/>
            </a:pPr>
            <a:r>
              <a:rPr lang="en-US" dirty="0">
                <a:ea typeface="Cambria" panose="02040503050406030204" pitchFamily="18" charset="0"/>
                <a:cs typeface="Times New Roman" panose="02020603050405020304" pitchFamily="18" charset="0"/>
              </a:rPr>
              <a:t>Matzikama LM 40,2%(2023) to 37,7%</a:t>
            </a:r>
          </a:p>
          <a:p>
            <a:pPr marL="800100" lvl="1" indent="-342900" algn="just">
              <a:lnSpc>
                <a:spcPct val="115000"/>
              </a:lnSpc>
              <a:buFont typeface="Arial" panose="020B0604020202020204" pitchFamily="34" charset="0"/>
              <a:buChar char="•"/>
            </a:pPr>
            <a:r>
              <a:rPr lang="en-US" dirty="0">
                <a:ea typeface="Cambria" panose="02040503050406030204" pitchFamily="18" charset="0"/>
                <a:cs typeface="Times New Roman" panose="02020603050405020304" pitchFamily="18" charset="0"/>
              </a:rPr>
              <a:t>Berg Rivier LM </a:t>
            </a:r>
            <a:r>
              <a:rPr lang="en-US" dirty="0">
                <a:solidFill>
                  <a:srgbClr val="00B0F0"/>
                </a:solidFill>
                <a:ea typeface="Cambria" panose="02040503050406030204" pitchFamily="18" charset="0"/>
                <a:cs typeface="Times New Roman" panose="02020603050405020304" pitchFamily="18" charset="0"/>
              </a:rPr>
              <a:t>15,2% (2023) to 12,1%</a:t>
            </a:r>
          </a:p>
          <a:p>
            <a:pPr marL="800100" lvl="1" indent="-342900" algn="just">
              <a:lnSpc>
                <a:spcPct val="115000"/>
              </a:lnSpc>
              <a:buFont typeface="Arial" panose="020B0604020202020204" pitchFamily="34" charset="0"/>
              <a:buChar char="•"/>
            </a:pPr>
            <a:r>
              <a:rPr lang="en-US" dirty="0">
                <a:ea typeface="Cambria" panose="02040503050406030204" pitchFamily="18" charset="0"/>
                <a:cs typeface="Times New Roman" panose="02020603050405020304" pitchFamily="18" charset="0"/>
              </a:rPr>
              <a:t>Theewaterskloof 51,8% (2023) to 47,7%</a:t>
            </a:r>
            <a:endParaRPr lang="en-ZA" dirty="0"/>
          </a:p>
          <a:p>
            <a:pPr marL="342900" indent="-342900" algn="just">
              <a:lnSpc>
                <a:spcPct val="115000"/>
              </a:lnSpc>
              <a:buFont typeface="Arial" panose="020B0604020202020204" pitchFamily="34" charset="0"/>
              <a:buChar char="•"/>
            </a:pPr>
            <a:r>
              <a:rPr lang="en-GB" dirty="0">
                <a:ea typeface="Cambria" panose="02040503050406030204" pitchFamily="18" charset="0"/>
                <a:cs typeface="Times New Roman" panose="02020603050405020304" pitchFamily="18" charset="0"/>
              </a:rPr>
              <a:t>The provincial interventions of Mpumalanga needs to be highlighted where they worked with the eight worst WSAs in their province and the results could be seen in the recent Green Drop release where Msukaligwa and Thaba Chweu was recognised for the most improved </a:t>
            </a:r>
            <a:endParaRPr lang="en-ZA" dirty="0">
              <a:effectLst/>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8416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E45F0-CB5F-CDA0-698E-D52F391FF80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1AB720D-A897-D6AE-9904-F8A0B5B5A9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23" y="0"/>
            <a:ext cx="10289512" cy="6858000"/>
          </a:xfrm>
          <a:prstGeom prst="rect">
            <a:avLst/>
          </a:prstGeom>
        </p:spPr>
      </p:pic>
      <p:sp>
        <p:nvSpPr>
          <p:cNvPr id="6" name="TextBox 5">
            <a:extLst>
              <a:ext uri="{FF2B5EF4-FFF2-40B4-BE49-F238E27FC236}">
                <a16:creationId xmlns:a16="http://schemas.microsoft.com/office/drawing/2014/main" id="{5C2FE937-575F-DB22-5F15-2F91A6302411}"/>
              </a:ext>
            </a:extLst>
          </p:cNvPr>
          <p:cNvSpPr txBox="1"/>
          <p:nvPr/>
        </p:nvSpPr>
        <p:spPr>
          <a:xfrm>
            <a:off x="234535" y="209725"/>
            <a:ext cx="10547488" cy="923330"/>
          </a:xfrm>
          <a:prstGeom prst="rect">
            <a:avLst/>
          </a:prstGeom>
          <a:solidFill>
            <a:schemeClr val="accent5"/>
          </a:solidFill>
        </p:spPr>
        <p:txBody>
          <a:bodyPr wrap="square" rtlCol="0">
            <a:spAutoFit/>
          </a:bodyPr>
          <a:lstStyle/>
          <a:p>
            <a:pPr algn="ctr"/>
            <a:r>
              <a:rPr lang="en-ZA" dirty="0"/>
              <a:t>Thaba </a:t>
            </a:r>
            <a:r>
              <a:rPr lang="en-ZA" dirty="0" err="1"/>
              <a:t>Chweu</a:t>
            </a:r>
            <a:r>
              <a:rPr lang="en-ZA" dirty="0"/>
              <a:t> Local Municipality 3</a:t>
            </a:r>
            <a:r>
              <a:rPr lang="en-ZA" baseline="30000" dirty="0"/>
              <a:t>nd</a:t>
            </a:r>
            <a:r>
              <a:rPr lang="en-ZA" dirty="0"/>
              <a:t> runner up “Most improved WSA” </a:t>
            </a:r>
          </a:p>
          <a:p>
            <a:pPr algn="ctr"/>
            <a:r>
              <a:rPr lang="en-ZA" dirty="0"/>
              <a:t>from 10 % (critical) in 2022 to 57% (Average) in </a:t>
            </a:r>
          </a:p>
          <a:p>
            <a:pPr algn="ctr"/>
            <a:r>
              <a:rPr lang="en-ZA" dirty="0"/>
              <a:t>2025 Green Drop Performance</a:t>
            </a:r>
          </a:p>
        </p:txBody>
      </p:sp>
    </p:spTree>
    <p:extLst>
      <p:ext uri="{BB962C8B-B14F-4D97-AF65-F5344CB8AC3E}">
        <p14:creationId xmlns:p14="http://schemas.microsoft.com/office/powerpoint/2010/main" val="1390531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039BD2-590A-B732-411C-30326874A0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414" y="0"/>
            <a:ext cx="10989972" cy="6858000"/>
          </a:xfrm>
          <a:prstGeom prst="rect">
            <a:avLst/>
          </a:prstGeom>
        </p:spPr>
      </p:pic>
      <p:sp>
        <p:nvSpPr>
          <p:cNvPr id="5" name="TextBox 4">
            <a:extLst>
              <a:ext uri="{FF2B5EF4-FFF2-40B4-BE49-F238E27FC236}">
                <a16:creationId xmlns:a16="http://schemas.microsoft.com/office/drawing/2014/main" id="{B2A03DC9-7DA8-2511-1F21-AB37C9BA8D33}"/>
              </a:ext>
            </a:extLst>
          </p:cNvPr>
          <p:cNvSpPr txBox="1"/>
          <p:nvPr/>
        </p:nvSpPr>
        <p:spPr>
          <a:xfrm>
            <a:off x="354523" y="326035"/>
            <a:ext cx="11148968" cy="923330"/>
          </a:xfrm>
          <a:prstGeom prst="rect">
            <a:avLst/>
          </a:prstGeom>
          <a:solidFill>
            <a:schemeClr val="accent5"/>
          </a:solidFill>
        </p:spPr>
        <p:txBody>
          <a:bodyPr wrap="square" rtlCol="0">
            <a:spAutoFit/>
          </a:bodyPr>
          <a:lstStyle/>
          <a:p>
            <a:pPr algn="ctr"/>
            <a:r>
              <a:rPr lang="en-ZA" dirty="0"/>
              <a:t>Msukaligwa Local Municipality 2</a:t>
            </a:r>
            <a:r>
              <a:rPr lang="en-ZA" baseline="30000" dirty="0"/>
              <a:t>nd</a:t>
            </a:r>
            <a:r>
              <a:rPr lang="en-ZA" dirty="0"/>
              <a:t> runner up “Most improved WSA” </a:t>
            </a:r>
          </a:p>
          <a:p>
            <a:pPr algn="ctr"/>
            <a:r>
              <a:rPr lang="en-ZA" dirty="0"/>
              <a:t>from 17 % (critical) in 2022 to 66% (Average) in </a:t>
            </a:r>
          </a:p>
          <a:p>
            <a:pPr algn="ctr"/>
            <a:r>
              <a:rPr lang="en-ZA" dirty="0"/>
              <a:t>2025 Green Drop Performance</a:t>
            </a:r>
          </a:p>
        </p:txBody>
      </p:sp>
    </p:spTree>
    <p:extLst>
      <p:ext uri="{BB962C8B-B14F-4D97-AF65-F5344CB8AC3E}">
        <p14:creationId xmlns:p14="http://schemas.microsoft.com/office/powerpoint/2010/main" val="2295548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8660CB-5D48-D287-C77B-343D39EA2D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5984"/>
            <a:ext cx="12192000" cy="6346031"/>
          </a:xfrm>
          <a:prstGeom prst="rect">
            <a:avLst/>
          </a:prstGeom>
        </p:spPr>
      </p:pic>
      <p:sp>
        <p:nvSpPr>
          <p:cNvPr id="4" name="TextBox 3">
            <a:extLst>
              <a:ext uri="{FF2B5EF4-FFF2-40B4-BE49-F238E27FC236}">
                <a16:creationId xmlns:a16="http://schemas.microsoft.com/office/drawing/2014/main" id="{C5731CE4-09BE-8893-CEED-3A6DBE90D8D3}"/>
              </a:ext>
            </a:extLst>
          </p:cNvPr>
          <p:cNvSpPr txBox="1"/>
          <p:nvPr/>
        </p:nvSpPr>
        <p:spPr>
          <a:xfrm>
            <a:off x="494951" y="553673"/>
            <a:ext cx="11148968" cy="646331"/>
          </a:xfrm>
          <a:prstGeom prst="rect">
            <a:avLst/>
          </a:prstGeom>
          <a:solidFill>
            <a:schemeClr val="accent5"/>
          </a:solidFill>
        </p:spPr>
        <p:txBody>
          <a:bodyPr wrap="square" rtlCol="0">
            <a:spAutoFit/>
          </a:bodyPr>
          <a:lstStyle/>
          <a:p>
            <a:r>
              <a:rPr lang="en-ZA" dirty="0"/>
              <a:t>Albert Luthuli Local Municipality “Most improved WSA” from 11 % (critical) in 2022 to 71% (Average) in </a:t>
            </a:r>
          </a:p>
          <a:p>
            <a:pPr algn="ctr"/>
            <a:r>
              <a:rPr lang="en-ZA" dirty="0"/>
              <a:t>2025 Green Drop Performance</a:t>
            </a:r>
          </a:p>
        </p:txBody>
      </p:sp>
    </p:spTree>
    <p:extLst>
      <p:ext uri="{BB962C8B-B14F-4D97-AF65-F5344CB8AC3E}">
        <p14:creationId xmlns:p14="http://schemas.microsoft.com/office/powerpoint/2010/main" val="769481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AA960-02D3-97CB-BDAE-556917E21762}"/>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B44585BC-ABBA-E247-0C0E-A2DEF01908F2}"/>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19</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09BDE93B-BB14-04FE-0635-A5B00CA18060}"/>
              </a:ext>
            </a:extLst>
          </p:cNvPr>
          <p:cNvSpPr txBox="1">
            <a:spLocks/>
          </p:cNvSpPr>
          <p:nvPr/>
        </p:nvSpPr>
        <p:spPr bwMode="auto">
          <a:xfrm>
            <a:off x="520117" y="363220"/>
            <a:ext cx="12192000" cy="71374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800" b="1" dirty="0">
                <a:solidFill>
                  <a:schemeClr val="tx2"/>
                </a:solidFill>
              </a:rPr>
              <a:t>Theme 4: Building partnerships through building water sensitive and resilient communities</a:t>
            </a:r>
          </a:p>
        </p:txBody>
      </p:sp>
      <p:sp>
        <p:nvSpPr>
          <p:cNvPr id="3" name="TextBox 2">
            <a:extLst>
              <a:ext uri="{FF2B5EF4-FFF2-40B4-BE49-F238E27FC236}">
                <a16:creationId xmlns:a16="http://schemas.microsoft.com/office/drawing/2014/main" id="{B607790C-6CF8-D585-1EDF-CD5F18E5698A}"/>
              </a:ext>
            </a:extLst>
          </p:cNvPr>
          <p:cNvSpPr txBox="1"/>
          <p:nvPr/>
        </p:nvSpPr>
        <p:spPr>
          <a:xfrm>
            <a:off x="238612" y="1076960"/>
            <a:ext cx="11714775" cy="3761286"/>
          </a:xfrm>
          <a:prstGeom prst="rect">
            <a:avLst/>
          </a:prstGeom>
          <a:noFill/>
        </p:spPr>
        <p:txBody>
          <a:bodyPr wrap="square">
            <a:spAutoFit/>
          </a:bodyPr>
          <a:lstStyle/>
          <a:p>
            <a:pPr marL="342900" lvl="0" indent="-342900" algn="just">
              <a:lnSpc>
                <a:spcPct val="115000"/>
              </a:lnSpc>
              <a:spcBef>
                <a:spcPts val="600"/>
              </a:spcBef>
              <a:spcAft>
                <a:spcPts val="1000"/>
              </a:spcAft>
              <a:buFont typeface="Arial" panose="020B0604020202020204" pitchFamily="34" charset="0"/>
              <a:buChar char="•"/>
            </a:pPr>
            <a:r>
              <a:rPr lang="en-ZA" sz="1800" dirty="0">
                <a:effectLst/>
                <a:latin typeface="+mj-lt"/>
                <a:ea typeface="Cambria" panose="02040503050406030204" pitchFamily="18" charset="0"/>
                <a:cs typeface="Times New Roman" panose="02020603050405020304" pitchFamily="18" charset="0"/>
              </a:rPr>
              <a:t>In the two major urban areas in the country where the demand for water is exceeding the available supply, DWS has put in place partnerships with business and civil society leaders who work together to create a common communications and awareness campaign regarding the need to use water sparingly</a:t>
            </a:r>
          </a:p>
          <a:p>
            <a:pPr marL="342900" indent="-342900" algn="just">
              <a:lnSpc>
                <a:spcPct val="115000"/>
              </a:lnSpc>
              <a:spcBef>
                <a:spcPts val="600"/>
              </a:spcBef>
              <a:spcAft>
                <a:spcPts val="1000"/>
              </a:spcAft>
              <a:buFont typeface="Arial" panose="020B0604020202020204" pitchFamily="34" charset="0"/>
              <a:buChar char="•"/>
            </a:pPr>
            <a:r>
              <a:rPr lang="en-ZA" dirty="0">
                <a:ea typeface="Cambria" panose="02040503050406030204" pitchFamily="18" charset="0"/>
                <a:cs typeface="Times New Roman" panose="02020603050405020304" pitchFamily="18" charset="0"/>
              </a:rPr>
              <a:t>Approximately 60% of WSAs indicate that they have at least initiated processes to </a:t>
            </a:r>
            <a:r>
              <a:rPr lang="en-US" dirty="0">
                <a:ea typeface="Cambria" panose="02040503050406030204" pitchFamily="18" charset="0"/>
                <a:cs typeface="Times New Roman" panose="02020603050405020304" pitchFamily="18" charset="0"/>
              </a:rPr>
              <a:t>to </a:t>
            </a:r>
            <a:r>
              <a:rPr lang="en-GB" dirty="0">
                <a:ea typeface="Cambria" panose="02040503050406030204" pitchFamily="18" charset="0"/>
                <a:cs typeface="Times New Roman" panose="02020603050405020304" pitchFamily="18" charset="0"/>
              </a:rPr>
              <a:t>have climate change and disaster management plans in place</a:t>
            </a:r>
          </a:p>
          <a:p>
            <a:pPr marL="342900" indent="-342900" algn="just">
              <a:lnSpc>
                <a:spcPct val="115000"/>
              </a:lnSpc>
              <a:spcBef>
                <a:spcPts val="600"/>
              </a:spcBef>
              <a:spcAft>
                <a:spcPts val="1000"/>
              </a:spcAft>
              <a:buFont typeface="Arial" panose="020B0604020202020204" pitchFamily="34" charset="0"/>
              <a:buChar char="•"/>
            </a:pPr>
            <a:r>
              <a:rPr lang="en-GB" dirty="0">
                <a:ea typeface="Cambria" panose="02040503050406030204" pitchFamily="18" charset="0"/>
                <a:cs typeface="Times New Roman" panose="02020603050405020304" pitchFamily="18" charset="0"/>
              </a:rPr>
              <a:t>The Ministry and the Department has worked with several Western Cape towns to avert day zero and provided the necessary disaster management support for the provinces of Mpumalanga and Limpopo during the recent floods</a:t>
            </a:r>
            <a:endParaRPr lang="en-ZA" dirty="0">
              <a:ea typeface="Cambria" panose="02040503050406030204" pitchFamily="18" charset="0"/>
              <a:cs typeface="Times New Roman" panose="02020603050405020304" pitchFamily="18" charset="0"/>
            </a:endParaRPr>
          </a:p>
          <a:p>
            <a:pPr marL="342900" indent="-342900" algn="just">
              <a:lnSpc>
                <a:spcPct val="115000"/>
              </a:lnSpc>
              <a:spcBef>
                <a:spcPts val="600"/>
              </a:spcBef>
              <a:spcAft>
                <a:spcPts val="1000"/>
              </a:spcAft>
              <a:buFont typeface="Arial" panose="020B0604020202020204" pitchFamily="34" charset="0"/>
              <a:buChar char="•"/>
            </a:pPr>
            <a:r>
              <a:rPr lang="en-ZA" dirty="0">
                <a:latin typeface="+mj-lt"/>
                <a:ea typeface="Cambria" panose="02040503050406030204" pitchFamily="18" charset="0"/>
                <a:cs typeface="Times New Roman" panose="02020603050405020304" pitchFamily="18" charset="0"/>
              </a:rPr>
              <a:t>The majority of WSAs  </a:t>
            </a:r>
            <a:r>
              <a:rPr lang="en-GB" dirty="0">
                <a:latin typeface="+mj-lt"/>
                <a:ea typeface="Cambria" panose="02040503050406030204" pitchFamily="18" charset="0"/>
                <a:cs typeface="Times New Roman" panose="02020603050405020304" pitchFamily="18" charset="0"/>
              </a:rPr>
              <a:t>r</a:t>
            </a:r>
            <a:r>
              <a:rPr lang="en-GB" dirty="0">
                <a:ea typeface="Cambria" panose="02040503050406030204" pitchFamily="18" charset="0"/>
                <a:cs typeface="Times New Roman" panose="02020603050405020304" pitchFamily="18" charset="0"/>
              </a:rPr>
              <a:t>eport working with business and civil society leaders</a:t>
            </a:r>
          </a:p>
          <a:p>
            <a:pPr marL="342900" indent="-342900" algn="just">
              <a:lnSpc>
                <a:spcPct val="115000"/>
              </a:lnSpc>
              <a:spcBef>
                <a:spcPts val="600"/>
              </a:spcBef>
              <a:spcAft>
                <a:spcPts val="1000"/>
              </a:spcAft>
              <a:buFont typeface="Arial" panose="020B0604020202020204" pitchFamily="34" charset="0"/>
              <a:buChar char="•"/>
            </a:pPr>
            <a:endParaRPr lang="en-GB" dirty="0">
              <a:highlight>
                <a:srgbClr val="00FF00"/>
              </a:highlight>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342058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9EA69-0DCF-6E83-50D5-7C28B090E0E9}"/>
            </a:ext>
          </a:extLst>
        </p:cNvPr>
        <p:cNvGrpSpPr/>
        <p:nvPr/>
      </p:nvGrpSpPr>
      <p:grpSpPr>
        <a:xfrm>
          <a:off x="0" y="0"/>
          <a:ext cx="0" cy="0"/>
          <a:chOff x="0" y="0"/>
          <a:chExt cx="0" cy="0"/>
        </a:xfrm>
      </p:grpSpPr>
      <p:sp>
        <p:nvSpPr>
          <p:cNvPr id="13313" name="TextBox 4">
            <a:extLst>
              <a:ext uri="{FF2B5EF4-FFF2-40B4-BE49-F238E27FC236}">
                <a16:creationId xmlns:a16="http://schemas.microsoft.com/office/drawing/2014/main" id="{8F18AC7C-8916-15C3-5745-A3D10B1E9EA5}"/>
              </a:ext>
            </a:extLst>
          </p:cNvPr>
          <p:cNvSpPr txBox="1">
            <a:spLocks noChangeArrowheads="1"/>
          </p:cNvSpPr>
          <p:nvPr/>
        </p:nvSpPr>
        <p:spPr bwMode="auto">
          <a:xfrm>
            <a:off x="3073400" y="1212851"/>
            <a:ext cx="56197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b="1" dirty="0">
                <a:solidFill>
                  <a:schemeClr val="bg1"/>
                </a:solidFill>
              </a:rPr>
              <a:t>PRESENTATION TITLE</a:t>
            </a:r>
          </a:p>
        </p:txBody>
      </p:sp>
      <p:sp>
        <p:nvSpPr>
          <p:cNvPr id="13314" name="TextBox 9">
            <a:extLst>
              <a:ext uri="{FF2B5EF4-FFF2-40B4-BE49-F238E27FC236}">
                <a16:creationId xmlns:a16="http://schemas.microsoft.com/office/drawing/2014/main" id="{C8D42106-E5DF-DEC1-998F-465DDC660F6E}"/>
              </a:ext>
            </a:extLst>
          </p:cNvPr>
          <p:cNvSpPr txBox="1">
            <a:spLocks noChangeArrowheads="1"/>
          </p:cNvSpPr>
          <p:nvPr/>
        </p:nvSpPr>
        <p:spPr bwMode="auto">
          <a:xfrm>
            <a:off x="3073400" y="2298700"/>
            <a:ext cx="5619750"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dirty="0">
                <a:solidFill>
                  <a:schemeClr val="bg1"/>
                </a:solidFill>
              </a:rPr>
              <a:t>Presented by:	Name Surname</a:t>
            </a:r>
          </a:p>
          <a:p>
            <a:pPr eaLnBrk="1" hangingPunct="1"/>
            <a:r>
              <a:rPr lang="en-US" altLang="en-US" sz="1200" dirty="0">
                <a:solidFill>
                  <a:schemeClr val="bg1"/>
                </a:solidFill>
              </a:rPr>
              <a:t>Designation:		Director</a:t>
            </a:r>
          </a:p>
          <a:p>
            <a:pPr eaLnBrk="1" hangingPunct="1"/>
            <a:r>
              <a:rPr lang="en-US" altLang="en-US" sz="1200" dirty="0">
                <a:solidFill>
                  <a:schemeClr val="bg1"/>
                </a:solidFill>
              </a:rPr>
              <a:t>Directorate:		Communication Services</a:t>
            </a:r>
          </a:p>
          <a:p>
            <a:pPr eaLnBrk="1" hangingPunct="1"/>
            <a:endParaRPr lang="en-US" altLang="en-US" sz="1200" dirty="0">
              <a:solidFill>
                <a:schemeClr val="bg1"/>
              </a:solidFill>
            </a:endParaRPr>
          </a:p>
          <a:p>
            <a:pPr eaLnBrk="1" hangingPunct="1"/>
            <a:r>
              <a:rPr lang="en-US" altLang="en-US" sz="1200" dirty="0">
                <a:solidFill>
                  <a:schemeClr val="bg1"/>
                </a:solidFill>
              </a:rPr>
              <a:t>Date:			15 April 2019</a:t>
            </a:r>
          </a:p>
        </p:txBody>
      </p:sp>
      <p:sp>
        <p:nvSpPr>
          <p:cNvPr id="13316" name="TextBox 4">
            <a:extLst>
              <a:ext uri="{FF2B5EF4-FFF2-40B4-BE49-F238E27FC236}">
                <a16:creationId xmlns:a16="http://schemas.microsoft.com/office/drawing/2014/main" id="{A79B51B4-088E-8460-0EC2-C474833C3E37}"/>
              </a:ext>
            </a:extLst>
          </p:cNvPr>
          <p:cNvSpPr txBox="1">
            <a:spLocks noChangeArrowheads="1"/>
          </p:cNvSpPr>
          <p:nvPr/>
        </p:nvSpPr>
        <p:spPr bwMode="auto">
          <a:xfrm>
            <a:off x="1799021" y="1182688"/>
            <a:ext cx="8389774"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ZA" sz="3200" b="1" dirty="0">
                <a:solidFill>
                  <a:schemeClr val="bg1"/>
                </a:solidFill>
                <a:ea typeface="Calibri" panose="020F0502020204030204" pitchFamily="34" charset="0"/>
              </a:rPr>
              <a:t>Effective Regulation</a:t>
            </a:r>
            <a:endParaRPr lang="en-ZA" sz="3200" dirty="0">
              <a:solidFill>
                <a:schemeClr val="bg1"/>
              </a:solidFill>
              <a:ea typeface="Calibri" panose="020F0502020204030204" pitchFamily="34" charset="0"/>
            </a:endParaRPr>
          </a:p>
          <a:p>
            <a:pPr algn="ctr">
              <a:defRPr/>
            </a:pPr>
            <a:endParaRPr lang="en-ZA" b="1" dirty="0">
              <a:solidFill>
                <a:schemeClr val="bg1"/>
              </a:solidFill>
              <a:cs typeface="Arial" panose="020B0604020202020204" pitchFamily="34" charset="0"/>
            </a:endParaRPr>
          </a:p>
          <a:p>
            <a:pPr algn="ctr">
              <a:defRPr/>
            </a:pPr>
            <a:endParaRPr lang="en-US" b="1" dirty="0">
              <a:solidFill>
                <a:schemeClr val="bg1"/>
              </a:solidFill>
              <a:cs typeface="Arial" panose="020B0604020202020204" pitchFamily="34" charset="0"/>
            </a:endParaRPr>
          </a:p>
        </p:txBody>
      </p:sp>
      <p:sp>
        <p:nvSpPr>
          <p:cNvPr id="13317" name="TextBox 9">
            <a:extLst>
              <a:ext uri="{FF2B5EF4-FFF2-40B4-BE49-F238E27FC236}">
                <a16:creationId xmlns:a16="http://schemas.microsoft.com/office/drawing/2014/main" id="{F9828C48-B501-2E9A-9235-993A8C4493E1}"/>
              </a:ext>
            </a:extLst>
          </p:cNvPr>
          <p:cNvSpPr txBox="1">
            <a:spLocks noChangeArrowheads="1"/>
          </p:cNvSpPr>
          <p:nvPr/>
        </p:nvSpPr>
        <p:spPr bwMode="auto">
          <a:xfrm>
            <a:off x="1799020" y="3304191"/>
            <a:ext cx="561975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dirty="0">
                <a:solidFill>
                  <a:schemeClr val="bg1"/>
                </a:solidFill>
              </a:rPr>
              <a:t>Presented by: Anet Muir	</a:t>
            </a:r>
          </a:p>
          <a:p>
            <a:pPr eaLnBrk="1" hangingPunct="1"/>
            <a:r>
              <a:rPr lang="en-US" altLang="en-US" sz="1200" dirty="0">
                <a:solidFill>
                  <a:schemeClr val="bg1"/>
                </a:solidFill>
              </a:rPr>
              <a:t>Designation:	CD WUCME	</a:t>
            </a:r>
          </a:p>
          <a:p>
            <a:pPr eaLnBrk="1" hangingPunct="1"/>
            <a:r>
              <a:rPr lang="en-US" altLang="en-US" sz="1200" dirty="0">
                <a:solidFill>
                  <a:schemeClr val="bg1"/>
                </a:solidFill>
              </a:rPr>
              <a:t>Date:24 09 19			</a:t>
            </a:r>
          </a:p>
        </p:txBody>
      </p:sp>
      <p:pic>
        <p:nvPicPr>
          <p:cNvPr id="3" name="Picture 2" descr="PPT 410.03mm w X 228.38mm h-01.jpg">
            <a:extLst>
              <a:ext uri="{FF2B5EF4-FFF2-40B4-BE49-F238E27FC236}">
                <a16:creationId xmlns:a16="http://schemas.microsoft.com/office/drawing/2014/main" id="{560FC864-3F34-CCA5-B68A-A687652C4DE6}"/>
              </a:ext>
            </a:extLst>
          </p:cNvPr>
          <p:cNvPicPr>
            <a:picLocks noChangeAspect="1"/>
          </p:cNvPicPr>
          <p:nvPr/>
        </p:nvPicPr>
        <p:blipFill>
          <a:blip r:embed="rId3">
            <a:extLst>
              <a:ext uri="{28A0092B-C50C-407E-A947-70E740481C1C}">
                <a14:useLocalDpi xmlns:a14="http://schemas.microsoft.com/office/drawing/2010/main" val="0"/>
              </a:ext>
            </a:extLst>
          </a:blip>
          <a:srcRect l="2695" b="45649"/>
          <a:stretch>
            <a:fillRect/>
          </a:stretch>
        </p:blipFill>
        <p:spPr>
          <a:xfrm>
            <a:off x="7835067" y="5259739"/>
            <a:ext cx="4212204" cy="1323439"/>
          </a:xfrm>
          <a:prstGeom prst="rect">
            <a:avLst/>
          </a:prstGeom>
        </p:spPr>
      </p:pic>
      <p:sp>
        <p:nvSpPr>
          <p:cNvPr id="2" name="Slide Number Placeholder 1">
            <a:extLst>
              <a:ext uri="{FF2B5EF4-FFF2-40B4-BE49-F238E27FC236}">
                <a16:creationId xmlns:a16="http://schemas.microsoft.com/office/drawing/2014/main" id="{A2CE4B4B-5705-7394-75D1-906A55369663}"/>
              </a:ext>
            </a:extLst>
          </p:cNvPr>
          <p:cNvSpPr>
            <a:spLocks noGrp="1"/>
          </p:cNvSpPr>
          <p:nvPr>
            <p:ph type="sldNum" sz="quarter" idx="12"/>
          </p:nvPr>
        </p:nvSpPr>
        <p:spPr>
          <a:xfrm>
            <a:off x="7029257" y="6400616"/>
            <a:ext cx="2844800" cy="365125"/>
          </a:xfrm>
        </p:spPr>
        <p:txBody>
          <a:bodyPr/>
          <a:lstStyle/>
          <a:p>
            <a:pPr>
              <a:defRPr/>
            </a:pPr>
            <a:fld id="{C4EB9025-4637-4149-8F0E-BA50A7909C56}" type="slidenum">
              <a:rPr lang="en-US" altLang="en-US" smtClean="0"/>
              <a:pPr>
                <a:defRPr/>
              </a:pPr>
              <a:t>2</a:t>
            </a:fld>
            <a:endParaRPr lang="en-US" altLang="en-US" dirty="0"/>
          </a:p>
        </p:txBody>
      </p:sp>
      <p:sp>
        <p:nvSpPr>
          <p:cNvPr id="5" name="TextBox 4">
            <a:extLst>
              <a:ext uri="{FF2B5EF4-FFF2-40B4-BE49-F238E27FC236}">
                <a16:creationId xmlns:a16="http://schemas.microsoft.com/office/drawing/2014/main" id="{9FA62FCC-179B-BEC4-DB46-61A028E4D1DA}"/>
              </a:ext>
            </a:extLst>
          </p:cNvPr>
          <p:cNvSpPr txBox="1"/>
          <p:nvPr/>
        </p:nvSpPr>
        <p:spPr>
          <a:xfrm>
            <a:off x="219497" y="1059467"/>
            <a:ext cx="11972503" cy="4787464"/>
          </a:xfrm>
          <a:prstGeom prst="rect">
            <a:avLst/>
          </a:prstGeom>
          <a:noFill/>
        </p:spPr>
        <p:txBody>
          <a:bodyPr wrap="square">
            <a:spAutoFit/>
          </a:bodyPr>
          <a:lstStyle/>
          <a:p>
            <a:pPr marL="361950" lvl="1" indent="-276225" algn="just">
              <a:lnSpc>
                <a:spcPct val="115000"/>
              </a:lnSpc>
              <a:spcAft>
                <a:spcPts val="600"/>
              </a:spcAft>
              <a:buFont typeface="Arial" panose="020B0604020202020204" pitchFamily="34" charset="0"/>
              <a:buChar char="•"/>
            </a:pPr>
            <a:r>
              <a:rPr lang="en-ZA" dirty="0">
                <a:effectLst/>
                <a:ea typeface="Cambria" panose="02040503050406030204" pitchFamily="18" charset="0"/>
                <a:cs typeface="Times New Roman" panose="02020603050405020304" pitchFamily="18" charset="0"/>
              </a:rPr>
              <a:t>The Water and Sanitation Indaba was attended by 800 delegates, drawn from national government and national entities, provincial government, local government, SALGA, the private sector, and water and sanitation experts. It was also attended by the President and Deputy President</a:t>
            </a:r>
            <a:endParaRPr lang="en-ZA" dirty="0">
              <a:ea typeface="Cambria" panose="02040503050406030204" pitchFamily="18" charset="0"/>
              <a:cs typeface="Times New Roman" panose="02020603050405020304" pitchFamily="18" charset="0"/>
            </a:endParaRPr>
          </a:p>
          <a:p>
            <a:pPr marL="371475" indent="-285750" algn="just">
              <a:spcAft>
                <a:spcPts val="600"/>
              </a:spcAft>
              <a:buFont typeface="Arial" panose="020B0604020202020204" pitchFamily="34" charset="0"/>
              <a:buChar char="•"/>
            </a:pPr>
            <a:r>
              <a:rPr lang="en-ZA" dirty="0"/>
              <a:t>The Indaba agreed on fifty-eight (58) resolutions (see Annexure for full list) </a:t>
            </a:r>
          </a:p>
          <a:p>
            <a:pPr marL="371475" indent="-285750" algn="just">
              <a:spcAft>
                <a:spcPts val="600"/>
              </a:spcAft>
              <a:buFont typeface="Arial" panose="020B0604020202020204" pitchFamily="34" charset="0"/>
              <a:buChar char="•"/>
            </a:pPr>
            <a:r>
              <a:rPr lang="en-ZA" dirty="0"/>
              <a:t>The resolutions are categorised under </a:t>
            </a:r>
            <a:r>
              <a:rPr lang="en-ZA" b="1" dirty="0"/>
              <a:t>5 Themes </a:t>
            </a:r>
            <a:r>
              <a:rPr lang="en-ZA" dirty="0"/>
              <a:t>related to: </a:t>
            </a:r>
          </a:p>
          <a:p>
            <a:pPr marL="804863" lvl="1" indent="-261938" algn="just">
              <a:spcAft>
                <a:spcPts val="600"/>
              </a:spcAft>
              <a:buFont typeface="Arial" panose="020B0604020202020204" pitchFamily="34" charset="0"/>
              <a:buChar char="•"/>
            </a:pPr>
            <a:r>
              <a:rPr lang="en-ZA" dirty="0"/>
              <a:t>delivery/ implementation models (13 resolutions)</a:t>
            </a:r>
          </a:p>
          <a:p>
            <a:pPr marL="804863" lvl="1" indent="-261938" algn="just">
              <a:spcAft>
                <a:spcPts val="600"/>
              </a:spcAft>
              <a:buFont typeface="Arial" panose="020B0604020202020204" pitchFamily="34" charset="0"/>
              <a:buChar char="•"/>
            </a:pPr>
            <a:r>
              <a:rPr lang="en-ZA" dirty="0"/>
              <a:t> increasing investment through financing options and ensuring the financial viability of the sector (17 resolutions)</a:t>
            </a:r>
          </a:p>
          <a:p>
            <a:pPr marL="804863" lvl="1" indent="-261938" algn="just">
              <a:spcAft>
                <a:spcPts val="600"/>
              </a:spcAft>
              <a:buFont typeface="Arial" panose="020B0604020202020204" pitchFamily="34" charset="0"/>
              <a:buChar char="•"/>
            </a:pPr>
            <a:r>
              <a:rPr lang="en-ZA" dirty="0"/>
              <a:t> enhancing and strengthening technical and operational capacity and efficiency (20 resolutions)</a:t>
            </a:r>
          </a:p>
          <a:p>
            <a:pPr marL="804863" lvl="1" indent="-261938" algn="just">
              <a:spcAft>
                <a:spcPts val="600"/>
              </a:spcAft>
              <a:buFont typeface="Arial" panose="020B0604020202020204" pitchFamily="34" charset="0"/>
              <a:buChar char="•"/>
            </a:pPr>
            <a:r>
              <a:rPr lang="en-ZA" dirty="0"/>
              <a:t>building partnerships (4 resolutions)</a:t>
            </a:r>
          </a:p>
          <a:p>
            <a:pPr marL="804863" lvl="1" indent="-261938" algn="just">
              <a:spcAft>
                <a:spcPts val="600"/>
              </a:spcAft>
              <a:buFont typeface="Arial" panose="020B0604020202020204" pitchFamily="34" charset="0"/>
              <a:buChar char="•"/>
            </a:pPr>
            <a:r>
              <a:rPr lang="en-ZA" dirty="0"/>
              <a:t>fighting criminality and corruption in the water and sanitation sector (4 resolutions)</a:t>
            </a:r>
          </a:p>
          <a:p>
            <a:pPr marL="360363" indent="-274638" algn="just">
              <a:spcAft>
                <a:spcPts val="600"/>
              </a:spcAft>
              <a:buFont typeface="Arial" panose="020B0604020202020204" pitchFamily="34" charset="0"/>
              <a:buChar char="•"/>
            </a:pPr>
            <a:r>
              <a:rPr lang="en-ZA" dirty="0"/>
              <a:t>These resolutions formed the basis of our turnaround plan for water and sanitation and was very ambitious with clear timeframes</a:t>
            </a:r>
          </a:p>
          <a:p>
            <a:r>
              <a:rPr lang="en-ZA" b="1" dirty="0"/>
              <a:t> </a:t>
            </a:r>
            <a:endParaRPr lang="en-ZA" sz="1600" dirty="0"/>
          </a:p>
          <a:p>
            <a:pPr marL="361950" indent="-276225" algn="just">
              <a:spcAft>
                <a:spcPts val="600"/>
              </a:spcAft>
              <a:buFont typeface="Arial" panose="020B0604020202020204" pitchFamily="34" charset="0"/>
              <a:buChar char="•"/>
            </a:pPr>
            <a:endParaRPr lang="en-ZA" dirty="0"/>
          </a:p>
        </p:txBody>
      </p:sp>
      <p:sp>
        <p:nvSpPr>
          <p:cNvPr id="4" name="TextBox 3">
            <a:extLst>
              <a:ext uri="{FF2B5EF4-FFF2-40B4-BE49-F238E27FC236}">
                <a16:creationId xmlns:a16="http://schemas.microsoft.com/office/drawing/2014/main" id="{66FF2138-6A5C-5EFE-9DB3-5CF30D0C040D}"/>
              </a:ext>
            </a:extLst>
          </p:cNvPr>
          <p:cNvSpPr txBox="1"/>
          <p:nvPr/>
        </p:nvSpPr>
        <p:spPr>
          <a:xfrm>
            <a:off x="411061" y="251320"/>
            <a:ext cx="7248088" cy="523220"/>
          </a:xfrm>
          <a:prstGeom prst="rect">
            <a:avLst/>
          </a:prstGeom>
          <a:noFill/>
        </p:spPr>
        <p:txBody>
          <a:bodyPr wrap="square" rtlCol="0">
            <a:spAutoFit/>
          </a:bodyPr>
          <a:lstStyle/>
          <a:p>
            <a:r>
              <a:rPr lang="en-US" sz="2800" b="1" dirty="0">
                <a:solidFill>
                  <a:schemeClr val="tx2"/>
                </a:solidFill>
              </a:rPr>
              <a:t>Recap of 2025 Water and Sanitation Indaba</a:t>
            </a:r>
            <a:endParaRPr lang="en-ZA" sz="2800" b="1" dirty="0">
              <a:solidFill>
                <a:schemeClr val="tx2"/>
              </a:solidFill>
            </a:endParaRPr>
          </a:p>
        </p:txBody>
      </p:sp>
    </p:spTree>
    <p:extLst>
      <p:ext uri="{BB962C8B-B14F-4D97-AF65-F5344CB8AC3E}">
        <p14:creationId xmlns:p14="http://schemas.microsoft.com/office/powerpoint/2010/main" val="3331066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CECA1-63CF-AFDC-2B4C-06DD5FE43306}"/>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61E853E3-57CE-5754-930F-DB9BF6B7A0A1}"/>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20</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FEFCDA16-6532-AE33-3155-0F0F7B4B8D46}"/>
              </a:ext>
            </a:extLst>
          </p:cNvPr>
          <p:cNvSpPr txBox="1">
            <a:spLocks/>
          </p:cNvSpPr>
          <p:nvPr/>
        </p:nvSpPr>
        <p:spPr bwMode="auto">
          <a:xfrm>
            <a:off x="545750" y="395461"/>
            <a:ext cx="121920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400" b="1" dirty="0">
                <a:solidFill>
                  <a:schemeClr val="tx2"/>
                </a:solidFill>
              </a:rPr>
              <a:t>Theme 5: Fighting criminality and corruption in the water and sanitation sector</a:t>
            </a:r>
          </a:p>
        </p:txBody>
      </p:sp>
      <p:sp>
        <p:nvSpPr>
          <p:cNvPr id="3" name="TextBox 2">
            <a:extLst>
              <a:ext uri="{FF2B5EF4-FFF2-40B4-BE49-F238E27FC236}">
                <a16:creationId xmlns:a16="http://schemas.microsoft.com/office/drawing/2014/main" id="{2371E098-363C-0805-DDBE-5A720F072A10}"/>
              </a:ext>
            </a:extLst>
          </p:cNvPr>
          <p:cNvSpPr txBox="1"/>
          <p:nvPr/>
        </p:nvSpPr>
        <p:spPr>
          <a:xfrm>
            <a:off x="187224" y="879615"/>
            <a:ext cx="11710431" cy="5159618"/>
          </a:xfrm>
          <a:prstGeom prst="rect">
            <a:avLst/>
          </a:prstGeom>
          <a:noFill/>
        </p:spPr>
        <p:txBody>
          <a:bodyPr wrap="square">
            <a:spAutoFit/>
          </a:bodyPr>
          <a:lstStyle/>
          <a:p>
            <a:pPr marL="342900" lvl="0" indent="-342900" algn="just">
              <a:lnSpc>
                <a:spcPct val="115000"/>
              </a:lnSpc>
              <a:spcBef>
                <a:spcPts val="600"/>
              </a:spcBef>
              <a:buFont typeface="Arial" panose="020B0604020202020204" pitchFamily="34" charset="0"/>
              <a:buChar char="•"/>
            </a:pPr>
            <a:r>
              <a:rPr lang="en-ZA" dirty="0">
                <a:effectLst/>
                <a:ea typeface="Cambria" panose="02040503050406030204" pitchFamily="18" charset="0"/>
                <a:cs typeface="Times New Roman" panose="02020603050405020304" pitchFamily="18" charset="0"/>
              </a:rPr>
              <a:t>60% of WSAs reported that they </a:t>
            </a:r>
            <a:r>
              <a:rPr lang="en-ZA" dirty="0">
                <a:ea typeface="Cambria" panose="02040503050406030204" pitchFamily="18" charset="0"/>
                <a:cs typeface="Times New Roman" panose="02020603050405020304" pitchFamily="18" charset="0"/>
              </a:rPr>
              <a:t>indicate that they have at least initiated processes to develop a infrastructure strategy with 20% </a:t>
            </a:r>
            <a:r>
              <a:rPr lang="en-ZA" dirty="0">
                <a:effectLst/>
                <a:ea typeface="Cambria" panose="02040503050406030204" pitchFamily="18" charset="0"/>
                <a:cs typeface="Times New Roman" panose="02020603050405020304" pitchFamily="18" charset="0"/>
              </a:rPr>
              <a:t>implementing infrastructure security strategies or plans to combat vandalism and theft of water and sanitation infrastructure</a:t>
            </a:r>
          </a:p>
          <a:p>
            <a:pPr marL="342900" lvl="0" indent="-342900" algn="just">
              <a:lnSpc>
                <a:spcPct val="115000"/>
              </a:lnSpc>
              <a:spcBef>
                <a:spcPts val="600"/>
              </a:spcBef>
              <a:buFont typeface="Arial" panose="020B0604020202020204" pitchFamily="34" charset="0"/>
              <a:buChar char="•"/>
            </a:pPr>
            <a:r>
              <a:rPr lang="en-ZA" dirty="0">
                <a:ea typeface="Cambria" panose="02040503050406030204" pitchFamily="18" charset="0"/>
                <a:cs typeface="Times New Roman" panose="02020603050405020304" pitchFamily="18" charset="0"/>
              </a:rPr>
              <a:t>Most WSAs reported implementing community and awareness programmes with more than half of WSAs having at least initiated processes to establish water committees</a:t>
            </a:r>
            <a:endParaRPr lang="en-ZA" dirty="0">
              <a:effectLst/>
              <a:ea typeface="Cambria" panose="02040503050406030204" pitchFamily="18" charset="0"/>
              <a:cs typeface="Times New Roman" panose="02020603050405020304" pitchFamily="18" charset="0"/>
            </a:endParaRPr>
          </a:p>
          <a:p>
            <a:pPr marL="342900" lvl="0" indent="-342900" algn="just">
              <a:lnSpc>
                <a:spcPct val="115000"/>
              </a:lnSpc>
              <a:spcBef>
                <a:spcPts val="600"/>
              </a:spcBef>
              <a:buFont typeface="Arial" panose="020B0604020202020204" pitchFamily="34" charset="0"/>
              <a:buChar char="•"/>
            </a:pPr>
            <a:r>
              <a:rPr lang="en-ZA" dirty="0">
                <a:effectLst/>
                <a:ea typeface="Cambria" panose="02040503050406030204" pitchFamily="18" charset="0"/>
                <a:cs typeface="Times New Roman" panose="02020603050405020304" pitchFamily="18" charset="0"/>
              </a:rPr>
              <a:t>The SIU has partnered with DWS and other institutions in the water sector to establish a water and sanitation anticorruption forum</a:t>
            </a:r>
          </a:p>
          <a:p>
            <a:pPr marL="342900" lvl="0" indent="-342900" algn="just">
              <a:lnSpc>
                <a:spcPct val="115000"/>
              </a:lnSpc>
              <a:spcBef>
                <a:spcPts val="600"/>
              </a:spcBef>
              <a:buFont typeface="Arial" panose="020B0604020202020204" pitchFamily="34" charset="0"/>
              <a:buChar char="•"/>
            </a:pPr>
            <a:r>
              <a:rPr lang="en-ZA" dirty="0">
                <a:effectLst/>
                <a:ea typeface="Cambria" panose="02040503050406030204" pitchFamily="18" charset="0"/>
                <a:cs typeface="Times New Roman" panose="02020603050405020304" pitchFamily="18" charset="0"/>
              </a:rPr>
              <a:t>To address the problem of the water tanker mafia, DWS is encouraging all WSAs to insource water tankers</a:t>
            </a:r>
            <a:r>
              <a:rPr lang="en-ZA" dirty="0">
                <a:ea typeface="Cambria" panose="02040503050406030204" pitchFamily="18" charset="0"/>
                <a:cs typeface="Times New Roman" panose="02020603050405020304" pitchFamily="18" charset="0"/>
              </a:rPr>
              <a:t>.  In this we acknowledge progress made by City of Tshwane, eThekwini and Polokwane in insourcing tankers to reduce the opportunity of corruption</a:t>
            </a:r>
            <a:endParaRPr lang="en-ZA" dirty="0">
              <a:effectLst/>
              <a:ea typeface="Cambria" panose="02040503050406030204" pitchFamily="18" charset="0"/>
              <a:cs typeface="Times New Roman" panose="02020603050405020304" pitchFamily="18" charset="0"/>
            </a:endParaRPr>
          </a:p>
          <a:p>
            <a:pPr marL="342900" lvl="0" indent="-342900" algn="just">
              <a:lnSpc>
                <a:spcPct val="115000"/>
              </a:lnSpc>
              <a:spcBef>
                <a:spcPts val="600"/>
              </a:spcBef>
              <a:spcAft>
                <a:spcPts val="1000"/>
              </a:spcAft>
              <a:buFont typeface="Arial" panose="020B0604020202020204" pitchFamily="34" charset="0"/>
              <a:buChar char="•"/>
            </a:pPr>
            <a:r>
              <a:rPr lang="en-ZA" dirty="0">
                <a:effectLst/>
                <a:ea typeface="Cambria" panose="02040503050406030204" pitchFamily="18" charset="0"/>
                <a:cs typeface="Times New Roman" panose="02020603050405020304" pitchFamily="18" charset="0"/>
              </a:rPr>
              <a:t>In June 2025 the South African Human Rights commission (SAHRC) released a comprehensive policy brief to tackle ‘Water Mafias’ and the systemic sabotage of essential water infrastructure.  Deputy Minister Mahlobo addressed and participated in a SAHRC webinar hosted on 29 July 2025 on the impact of sabotage on essential water infrastructure and water mafias indicating the Department’s role and leadership in collaborating with law enforcement and developing strategies of community engagement </a:t>
            </a:r>
            <a:r>
              <a:rPr lang="en-ZA" sz="1800" dirty="0">
                <a:effectLst/>
                <a:ea typeface="Cambria" panose="02040503050406030204" pitchFamily="18" charset="0"/>
                <a:cs typeface="Times New Roman" panose="02020603050405020304" pitchFamily="18" charset="0"/>
              </a:rPr>
              <a:t>and advocacy</a:t>
            </a:r>
            <a:endParaRPr lang="en-ZA" sz="1600" dirty="0">
              <a:effectLst/>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480090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F734E-0E47-6DDB-DA2E-B63970CD587F}"/>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BE7B9723-0899-E54A-72D5-2FE22F51C9EF}"/>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21</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692D9D79-48F9-D51D-2936-3FEEC84A5DA6}"/>
              </a:ext>
            </a:extLst>
          </p:cNvPr>
          <p:cNvSpPr txBox="1">
            <a:spLocks/>
          </p:cNvSpPr>
          <p:nvPr/>
        </p:nvSpPr>
        <p:spPr bwMode="auto">
          <a:xfrm>
            <a:off x="370646" y="239395"/>
            <a:ext cx="12192000" cy="71374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800" b="1" dirty="0">
                <a:solidFill>
                  <a:schemeClr val="tx2"/>
                </a:solidFill>
              </a:rPr>
              <a:t>Way forward</a:t>
            </a:r>
          </a:p>
        </p:txBody>
      </p:sp>
      <p:sp>
        <p:nvSpPr>
          <p:cNvPr id="4" name="TextBox 3">
            <a:extLst>
              <a:ext uri="{FF2B5EF4-FFF2-40B4-BE49-F238E27FC236}">
                <a16:creationId xmlns:a16="http://schemas.microsoft.com/office/drawing/2014/main" id="{B12A46B1-BA43-EA1F-5C75-3B8B30F1B62E}"/>
              </a:ext>
            </a:extLst>
          </p:cNvPr>
          <p:cNvSpPr txBox="1"/>
          <p:nvPr/>
        </p:nvSpPr>
        <p:spPr>
          <a:xfrm>
            <a:off x="88106" y="596265"/>
            <a:ext cx="12018169" cy="6524863"/>
          </a:xfrm>
          <a:prstGeom prst="rect">
            <a:avLst/>
          </a:prstGeom>
          <a:noFill/>
        </p:spPr>
        <p:txBody>
          <a:bodyPr wrap="square">
            <a:spAutoFit/>
          </a:bodyPr>
          <a:lstStyle/>
          <a:p>
            <a:pPr marL="355600" indent="-263525" algn="just">
              <a:spcAft>
                <a:spcPts val="600"/>
              </a:spcAft>
              <a:buFont typeface="Arial" panose="020B0604020202020204" pitchFamily="34" charset="0"/>
              <a:buChar char="•"/>
            </a:pPr>
            <a:r>
              <a:rPr lang="en-ZA" dirty="0"/>
              <a:t>In general, good progress is being made with implementation of the resolutions for which national government </a:t>
            </a:r>
            <a:r>
              <a:rPr lang="en-ZA"/>
              <a:t>is responsible</a:t>
            </a:r>
            <a:endParaRPr lang="en-ZA" dirty="0"/>
          </a:p>
          <a:p>
            <a:pPr marL="355600" indent="-263525" algn="just">
              <a:spcAft>
                <a:spcPts val="600"/>
              </a:spcAft>
              <a:buFont typeface="Arial" panose="020B0604020202020204" pitchFamily="34" charset="0"/>
              <a:buChar char="•"/>
            </a:pPr>
            <a:r>
              <a:rPr lang="en-ZA" dirty="0"/>
              <a:t>The resolutions for which WSAs are responsible relate to basic activities that WSAs should be implementing to deliver reliable water and sanitation services which meet minimum standards. However, many of the WSAs are not making significant progress in implementing these resolutions, particularly municipalities in the Northern Cape  </a:t>
            </a:r>
          </a:p>
          <a:p>
            <a:pPr marL="355600" indent="-263525" algn="just">
              <a:spcAft>
                <a:spcPts val="600"/>
              </a:spcAft>
              <a:buFont typeface="Arial" panose="020B0604020202020204" pitchFamily="34" charset="0"/>
              <a:buChar char="•"/>
            </a:pPr>
            <a:r>
              <a:rPr lang="en-ZA" dirty="0"/>
              <a:t>Often municipalities have plans in place but are not implementing them</a:t>
            </a:r>
          </a:p>
          <a:p>
            <a:pPr marL="355600" indent="-263525" algn="just">
              <a:spcAft>
                <a:spcPts val="600"/>
              </a:spcAft>
              <a:buFont typeface="Arial" panose="020B0604020202020204" pitchFamily="34" charset="0"/>
              <a:buChar char="•"/>
            </a:pPr>
            <a:r>
              <a:rPr lang="en-ZA" dirty="0">
                <a:ea typeface="Calibri" panose="020F0502020204030204" pitchFamily="34" charset="0"/>
                <a:cs typeface="Times New Roman" panose="02020603050405020304" pitchFamily="18" charset="0"/>
              </a:rPr>
              <a:t>Half of WSAs with submitted Corrective Action Plans indicate that they have not yet implemented more than 50% of the one or more corrective action plans (CAPs), to address poor performance in terms of either the Blue, Green or No Drop reports and it shows in the outcomes of the 2025 Full Green Drop and Blue Drop and No Drop Progress reports </a:t>
            </a:r>
          </a:p>
          <a:p>
            <a:pPr marL="361950" indent="-361950">
              <a:spcAft>
                <a:spcPts val="600"/>
              </a:spcAft>
              <a:buFont typeface="Arial" panose="020B0604020202020204" pitchFamily="34" charset="0"/>
              <a:buChar char="•"/>
            </a:pPr>
            <a:r>
              <a:rPr lang="en-US" dirty="0"/>
              <a:t>Where a wastewater system(s) has scored less than 31% a Corrective Action Plan must be submitted within 60 working days from the release of the report (30 June 2026).  Where the relevant system was already found to be in a critical state of performance in the 2022 Green Drop report and a Corrective Action Plan has already be in the process of implementation this plan should be reviewed to ensure any additional findings or insufficient progress can be addressed.  In responding to the Department a progress report with any revisions of the CAP must be submitted on or before the due date.</a:t>
            </a:r>
          </a:p>
          <a:p>
            <a:pPr marL="361950" indent="-361950" fontAlgn="base">
              <a:spcAft>
                <a:spcPts val="600"/>
              </a:spcAft>
              <a:buFont typeface="Arial" panose="020B0604020202020204" pitchFamily="34" charset="0"/>
              <a:buChar char="•"/>
            </a:pPr>
            <a:r>
              <a:rPr lang="en-US" dirty="0"/>
              <a:t>Where the relevant system is in a critical state of performance for the first time the Water Services Institution must prepare a CAP that addresses the findings per Key Performance Indicator.  The Department through the relevant Regional Office can be contacted for guidance on content</a:t>
            </a:r>
          </a:p>
          <a:p>
            <a:pPr marL="361950" indent="-361950" fontAlgn="base">
              <a:spcAft>
                <a:spcPts val="600"/>
              </a:spcAft>
              <a:buFont typeface="Arial" panose="020B0604020202020204" pitchFamily="34" charset="0"/>
              <a:buChar char="•"/>
            </a:pPr>
            <a:r>
              <a:rPr lang="en-US" dirty="0"/>
              <a:t>Failure to submit CAPS as guided above will result in the Department taking the necessary enforcement action under the National Water Act</a:t>
            </a:r>
          </a:p>
          <a:p>
            <a:pPr marL="355600" indent="-263525" algn="just">
              <a:spcAft>
                <a:spcPts val="600"/>
              </a:spcAft>
              <a:buFont typeface="Arial" panose="020B0604020202020204" pitchFamily="34" charset="0"/>
              <a:buChar char="•"/>
            </a:pPr>
            <a:endParaRPr lang="en-ZA" dirty="0">
              <a:highlight>
                <a:srgbClr val="FFFF00"/>
              </a:highlight>
            </a:endParaRPr>
          </a:p>
          <a:p>
            <a:pPr marL="92075" algn="just">
              <a:spcAft>
                <a:spcPts val="600"/>
              </a:spcAft>
            </a:pPr>
            <a:endParaRPr lang="en-ZA" dirty="0"/>
          </a:p>
        </p:txBody>
      </p:sp>
    </p:spTree>
    <p:extLst>
      <p:ext uri="{BB962C8B-B14F-4D97-AF65-F5344CB8AC3E}">
        <p14:creationId xmlns:p14="http://schemas.microsoft.com/office/powerpoint/2010/main" val="418044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5B1C7-9DFE-7DC4-8664-88EED8C70263}"/>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23364277-E384-CCDB-3C8B-CED06E7DC16B}"/>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22</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CB1EB015-51B8-9A8D-DFD0-E475F213648E}"/>
              </a:ext>
            </a:extLst>
          </p:cNvPr>
          <p:cNvSpPr txBox="1">
            <a:spLocks/>
          </p:cNvSpPr>
          <p:nvPr/>
        </p:nvSpPr>
        <p:spPr bwMode="auto">
          <a:xfrm>
            <a:off x="380171" y="363220"/>
            <a:ext cx="12192000" cy="71374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800" b="1" dirty="0">
                <a:solidFill>
                  <a:schemeClr val="tx2"/>
                </a:solidFill>
              </a:rPr>
              <a:t>Way forward (2)</a:t>
            </a:r>
          </a:p>
        </p:txBody>
      </p:sp>
      <p:sp>
        <p:nvSpPr>
          <p:cNvPr id="4" name="TextBox 3">
            <a:extLst>
              <a:ext uri="{FF2B5EF4-FFF2-40B4-BE49-F238E27FC236}">
                <a16:creationId xmlns:a16="http://schemas.microsoft.com/office/drawing/2014/main" id="{8B9A0861-7AB5-10A9-6C33-127979E05A2D}"/>
              </a:ext>
            </a:extLst>
          </p:cNvPr>
          <p:cNvSpPr txBox="1"/>
          <p:nvPr/>
        </p:nvSpPr>
        <p:spPr>
          <a:xfrm>
            <a:off x="2280" y="819785"/>
            <a:ext cx="12008745" cy="2816156"/>
          </a:xfrm>
          <a:prstGeom prst="rect">
            <a:avLst/>
          </a:prstGeom>
          <a:noFill/>
        </p:spPr>
        <p:txBody>
          <a:bodyPr wrap="square">
            <a:spAutoFit/>
          </a:bodyPr>
          <a:lstStyle/>
          <a:p>
            <a:pPr marL="355600" indent="-263525" algn="just">
              <a:spcAft>
                <a:spcPts val="600"/>
              </a:spcAft>
              <a:buFont typeface="Arial" panose="020B0604020202020204" pitchFamily="34" charset="0"/>
              <a:buChar char="•"/>
            </a:pPr>
            <a:r>
              <a:rPr lang="en-ZA" dirty="0"/>
              <a:t>To align timeframes and reporting of metropolitan municipalities performance for Metro Trading Services Reform the Department will be conducting annual full Blue Drop and Green Drop Assessments shortly after the finalised audits of their financial statements of the current municipal financial year </a:t>
            </a:r>
          </a:p>
          <a:p>
            <a:pPr marL="355600" indent="-263525" algn="just">
              <a:spcAft>
                <a:spcPts val="600"/>
              </a:spcAft>
              <a:buFont typeface="Arial" panose="020B0604020202020204" pitchFamily="34" charset="0"/>
              <a:buChar char="•"/>
            </a:pPr>
            <a:r>
              <a:rPr lang="en-ZA" dirty="0"/>
              <a:t>As pronounced in the </a:t>
            </a:r>
            <a:r>
              <a:rPr lang="en-ZA" sz="1800" dirty="0"/>
              <a:t>State of the </a:t>
            </a:r>
            <a:r>
              <a:rPr lang="en-ZA" dirty="0"/>
              <a:t>Nation address the </a:t>
            </a:r>
            <a:r>
              <a:rPr lang="en-ZA" sz="1800" dirty="0"/>
              <a:t>President established and is chairing the </a:t>
            </a:r>
            <a:r>
              <a:rPr lang="en-ZA" dirty="0"/>
              <a:t>National Water Crises Committee  (</a:t>
            </a:r>
            <a:r>
              <a:rPr lang="en-ZA" dirty="0" err="1"/>
              <a:t>Watercom</a:t>
            </a:r>
            <a:r>
              <a:rPr lang="en-ZA" dirty="0"/>
              <a:t>).  Work has commenced in earnest and the National Water Action Plan  will be released soon</a:t>
            </a:r>
          </a:p>
          <a:p>
            <a:pPr marL="355600" indent="-263525" algn="just">
              <a:spcAft>
                <a:spcPts val="600"/>
              </a:spcAft>
              <a:buFont typeface="Arial" panose="020B0604020202020204" pitchFamily="34" charset="0"/>
              <a:buChar char="•"/>
            </a:pPr>
            <a:r>
              <a:rPr lang="en-ZA" dirty="0"/>
              <a:t>Most of the resolutions agreed to in the 2025 Indaba remain integral in addressing the national water crises and will find expression in the National Water Action Plan and the </a:t>
            </a:r>
            <a:r>
              <a:rPr lang="en-ZA" dirty="0" err="1"/>
              <a:t>Watercom</a:t>
            </a:r>
            <a:r>
              <a:rPr lang="en-ZA" dirty="0"/>
              <a:t> will continue with steering and tracking progress against them with the assistance of the Department’s regional offices</a:t>
            </a:r>
          </a:p>
          <a:p>
            <a:pPr marL="92075" algn="just"/>
            <a:endParaRPr lang="en-ZA" dirty="0"/>
          </a:p>
        </p:txBody>
      </p:sp>
    </p:spTree>
    <p:extLst>
      <p:ext uri="{BB962C8B-B14F-4D97-AF65-F5344CB8AC3E}">
        <p14:creationId xmlns:p14="http://schemas.microsoft.com/office/powerpoint/2010/main" val="2483554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6A194-D204-7651-3008-0C09B49B8E49}"/>
            </a:ext>
          </a:extLst>
        </p:cNvPr>
        <p:cNvGrpSpPr/>
        <p:nvPr/>
      </p:nvGrpSpPr>
      <p:grpSpPr>
        <a:xfrm>
          <a:off x="0" y="0"/>
          <a:ext cx="0" cy="0"/>
          <a:chOff x="0" y="0"/>
          <a:chExt cx="0" cy="0"/>
        </a:xfrm>
      </p:grpSpPr>
      <p:sp>
        <p:nvSpPr>
          <p:cNvPr id="13313" name="TextBox 4">
            <a:extLst>
              <a:ext uri="{FF2B5EF4-FFF2-40B4-BE49-F238E27FC236}">
                <a16:creationId xmlns:a16="http://schemas.microsoft.com/office/drawing/2014/main" id="{305E1E70-4F08-1530-BB8E-B2F4B603BB24}"/>
              </a:ext>
            </a:extLst>
          </p:cNvPr>
          <p:cNvSpPr txBox="1">
            <a:spLocks noChangeArrowheads="1"/>
          </p:cNvSpPr>
          <p:nvPr/>
        </p:nvSpPr>
        <p:spPr bwMode="auto">
          <a:xfrm>
            <a:off x="3073400" y="1212851"/>
            <a:ext cx="56197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b="1" dirty="0">
                <a:solidFill>
                  <a:schemeClr val="bg1"/>
                </a:solidFill>
              </a:rPr>
              <a:t>PRESENTATION TITLE</a:t>
            </a:r>
          </a:p>
        </p:txBody>
      </p:sp>
      <p:sp>
        <p:nvSpPr>
          <p:cNvPr id="13317" name="TextBox 9">
            <a:extLst>
              <a:ext uri="{FF2B5EF4-FFF2-40B4-BE49-F238E27FC236}">
                <a16:creationId xmlns:a16="http://schemas.microsoft.com/office/drawing/2014/main" id="{8DE6993D-32B1-2C9C-30F7-FC2FF266D3A8}"/>
              </a:ext>
            </a:extLst>
          </p:cNvPr>
          <p:cNvSpPr txBox="1">
            <a:spLocks noChangeArrowheads="1"/>
          </p:cNvSpPr>
          <p:nvPr/>
        </p:nvSpPr>
        <p:spPr bwMode="auto">
          <a:xfrm>
            <a:off x="1799020" y="3304191"/>
            <a:ext cx="561975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dirty="0">
                <a:solidFill>
                  <a:schemeClr val="bg1"/>
                </a:solidFill>
              </a:rPr>
              <a:t>Presented by: Anet Muir	</a:t>
            </a:r>
          </a:p>
          <a:p>
            <a:pPr eaLnBrk="1" hangingPunct="1"/>
            <a:r>
              <a:rPr lang="en-US" altLang="en-US" sz="1200" dirty="0">
                <a:solidFill>
                  <a:schemeClr val="bg1"/>
                </a:solidFill>
              </a:rPr>
              <a:t>Designation:	CD WUCME	</a:t>
            </a:r>
          </a:p>
          <a:p>
            <a:pPr eaLnBrk="1" hangingPunct="1"/>
            <a:r>
              <a:rPr lang="en-US" altLang="en-US" sz="1200" dirty="0">
                <a:solidFill>
                  <a:schemeClr val="bg1"/>
                </a:solidFill>
              </a:rPr>
              <a:t>Date:24 09 19			</a:t>
            </a:r>
          </a:p>
        </p:txBody>
      </p:sp>
      <p:sp>
        <p:nvSpPr>
          <p:cNvPr id="2" name="Slide Number Placeholder 1">
            <a:extLst>
              <a:ext uri="{FF2B5EF4-FFF2-40B4-BE49-F238E27FC236}">
                <a16:creationId xmlns:a16="http://schemas.microsoft.com/office/drawing/2014/main" id="{2C7620E1-0CA8-AD55-CAC6-96A16480B289}"/>
              </a:ext>
            </a:extLst>
          </p:cNvPr>
          <p:cNvSpPr>
            <a:spLocks noGrp="1"/>
          </p:cNvSpPr>
          <p:nvPr>
            <p:ph type="sldNum" sz="quarter" idx="12"/>
          </p:nvPr>
        </p:nvSpPr>
        <p:spPr/>
        <p:txBody>
          <a:bodyPr/>
          <a:lstStyle/>
          <a:p>
            <a:pPr>
              <a:defRPr/>
            </a:pPr>
            <a:fld id="{C4EB9025-4637-4149-8F0E-BA50A7909C56}" type="slidenum">
              <a:rPr lang="en-US" altLang="en-US" smtClean="0"/>
              <a:pPr>
                <a:defRPr/>
              </a:pPr>
              <a:t>23</a:t>
            </a:fld>
            <a:endParaRPr lang="en-US" altLang="en-US" dirty="0"/>
          </a:p>
        </p:txBody>
      </p:sp>
      <p:sp>
        <p:nvSpPr>
          <p:cNvPr id="5" name="TextBox 4">
            <a:extLst>
              <a:ext uri="{FF2B5EF4-FFF2-40B4-BE49-F238E27FC236}">
                <a16:creationId xmlns:a16="http://schemas.microsoft.com/office/drawing/2014/main" id="{B87804B2-9798-EAD3-22AC-5FFC4BD0FC83}"/>
              </a:ext>
            </a:extLst>
          </p:cNvPr>
          <p:cNvSpPr txBox="1"/>
          <p:nvPr/>
        </p:nvSpPr>
        <p:spPr>
          <a:xfrm>
            <a:off x="193039" y="2998113"/>
            <a:ext cx="11805921" cy="430887"/>
          </a:xfrm>
          <a:prstGeom prst="rect">
            <a:avLst/>
          </a:prstGeom>
          <a:noFill/>
        </p:spPr>
        <p:txBody>
          <a:bodyPr wrap="square">
            <a:spAutoFit/>
          </a:bodyPr>
          <a:lstStyle/>
          <a:p>
            <a:pPr marL="85725" algn="ctr">
              <a:spcAft>
                <a:spcPts val="600"/>
              </a:spcAft>
            </a:pPr>
            <a:r>
              <a:rPr lang="en-ZA" sz="2200" b="1" dirty="0"/>
              <a:t>THANK YOU</a:t>
            </a:r>
          </a:p>
        </p:txBody>
      </p:sp>
    </p:spTree>
    <p:extLst>
      <p:ext uri="{BB962C8B-B14F-4D97-AF65-F5344CB8AC3E}">
        <p14:creationId xmlns:p14="http://schemas.microsoft.com/office/powerpoint/2010/main" val="105001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039DD-647F-FBB6-5F9E-61DB164023B7}"/>
            </a:ext>
          </a:extLst>
        </p:cNvPr>
        <p:cNvGrpSpPr/>
        <p:nvPr/>
      </p:nvGrpSpPr>
      <p:grpSpPr>
        <a:xfrm>
          <a:off x="0" y="0"/>
          <a:ext cx="0" cy="0"/>
          <a:chOff x="0" y="0"/>
          <a:chExt cx="0" cy="0"/>
        </a:xfrm>
      </p:grpSpPr>
      <p:sp>
        <p:nvSpPr>
          <p:cNvPr id="13313" name="TextBox 4">
            <a:extLst>
              <a:ext uri="{FF2B5EF4-FFF2-40B4-BE49-F238E27FC236}">
                <a16:creationId xmlns:a16="http://schemas.microsoft.com/office/drawing/2014/main" id="{8BA481DC-E5FF-5965-2141-020E7FB7EDD1}"/>
              </a:ext>
            </a:extLst>
          </p:cNvPr>
          <p:cNvSpPr txBox="1">
            <a:spLocks noChangeArrowheads="1"/>
          </p:cNvSpPr>
          <p:nvPr/>
        </p:nvSpPr>
        <p:spPr bwMode="auto">
          <a:xfrm>
            <a:off x="3073400" y="1212851"/>
            <a:ext cx="56197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b="1" dirty="0">
                <a:solidFill>
                  <a:schemeClr val="bg1"/>
                </a:solidFill>
              </a:rPr>
              <a:t>PRESENTATION TITLE</a:t>
            </a:r>
          </a:p>
        </p:txBody>
      </p:sp>
      <p:sp>
        <p:nvSpPr>
          <p:cNvPr id="13317" name="TextBox 9">
            <a:extLst>
              <a:ext uri="{FF2B5EF4-FFF2-40B4-BE49-F238E27FC236}">
                <a16:creationId xmlns:a16="http://schemas.microsoft.com/office/drawing/2014/main" id="{8FAD33AF-84F8-6F56-1EB0-1BCA8423765F}"/>
              </a:ext>
            </a:extLst>
          </p:cNvPr>
          <p:cNvSpPr txBox="1">
            <a:spLocks noChangeArrowheads="1"/>
          </p:cNvSpPr>
          <p:nvPr/>
        </p:nvSpPr>
        <p:spPr bwMode="auto">
          <a:xfrm>
            <a:off x="1799020" y="3304191"/>
            <a:ext cx="561975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dirty="0">
                <a:solidFill>
                  <a:schemeClr val="bg1"/>
                </a:solidFill>
              </a:rPr>
              <a:t>Presented by: Anet Muir	</a:t>
            </a:r>
          </a:p>
          <a:p>
            <a:pPr eaLnBrk="1" hangingPunct="1"/>
            <a:r>
              <a:rPr lang="en-US" altLang="en-US" sz="1200" dirty="0">
                <a:solidFill>
                  <a:schemeClr val="bg1"/>
                </a:solidFill>
              </a:rPr>
              <a:t>Designation:	CD WUCME	</a:t>
            </a:r>
          </a:p>
          <a:p>
            <a:pPr eaLnBrk="1" hangingPunct="1"/>
            <a:r>
              <a:rPr lang="en-US" altLang="en-US" sz="1200" dirty="0">
                <a:solidFill>
                  <a:schemeClr val="bg1"/>
                </a:solidFill>
              </a:rPr>
              <a:t>Date:24 09 19			</a:t>
            </a:r>
          </a:p>
        </p:txBody>
      </p:sp>
      <p:sp>
        <p:nvSpPr>
          <p:cNvPr id="2" name="Slide Number Placeholder 1">
            <a:extLst>
              <a:ext uri="{FF2B5EF4-FFF2-40B4-BE49-F238E27FC236}">
                <a16:creationId xmlns:a16="http://schemas.microsoft.com/office/drawing/2014/main" id="{27235557-704D-D997-4757-72F4BDA925F8}"/>
              </a:ext>
            </a:extLst>
          </p:cNvPr>
          <p:cNvSpPr>
            <a:spLocks noGrp="1"/>
          </p:cNvSpPr>
          <p:nvPr>
            <p:ph type="sldNum" sz="quarter" idx="12"/>
          </p:nvPr>
        </p:nvSpPr>
        <p:spPr/>
        <p:txBody>
          <a:bodyPr/>
          <a:lstStyle/>
          <a:p>
            <a:pPr>
              <a:defRPr/>
            </a:pPr>
            <a:fld id="{C4EB9025-4637-4149-8F0E-BA50A7909C56}" type="slidenum">
              <a:rPr lang="en-US" altLang="en-US" smtClean="0"/>
              <a:pPr>
                <a:defRPr/>
              </a:pPr>
              <a:t>24</a:t>
            </a:fld>
            <a:endParaRPr lang="en-US" altLang="en-US" dirty="0"/>
          </a:p>
        </p:txBody>
      </p:sp>
      <p:sp>
        <p:nvSpPr>
          <p:cNvPr id="5" name="TextBox 4">
            <a:extLst>
              <a:ext uri="{FF2B5EF4-FFF2-40B4-BE49-F238E27FC236}">
                <a16:creationId xmlns:a16="http://schemas.microsoft.com/office/drawing/2014/main" id="{2BD5C1CE-BA68-2599-7418-002446826691}"/>
              </a:ext>
            </a:extLst>
          </p:cNvPr>
          <p:cNvSpPr txBox="1"/>
          <p:nvPr/>
        </p:nvSpPr>
        <p:spPr>
          <a:xfrm>
            <a:off x="121919" y="346353"/>
            <a:ext cx="11805921" cy="430887"/>
          </a:xfrm>
          <a:prstGeom prst="rect">
            <a:avLst/>
          </a:prstGeom>
          <a:noFill/>
        </p:spPr>
        <p:txBody>
          <a:bodyPr wrap="square">
            <a:spAutoFit/>
          </a:bodyPr>
          <a:lstStyle/>
          <a:p>
            <a:pPr marL="85725">
              <a:spcAft>
                <a:spcPts val="600"/>
              </a:spcAft>
            </a:pPr>
            <a:r>
              <a:rPr lang="en-ZA" sz="2200" b="1" dirty="0"/>
              <a:t>Annexure: 2025 Indaba Resolutions</a:t>
            </a:r>
          </a:p>
        </p:txBody>
      </p:sp>
      <p:sp>
        <p:nvSpPr>
          <p:cNvPr id="3" name="Content Placeholder 2">
            <a:extLst>
              <a:ext uri="{FF2B5EF4-FFF2-40B4-BE49-F238E27FC236}">
                <a16:creationId xmlns:a16="http://schemas.microsoft.com/office/drawing/2014/main" id="{94D4C778-8AD9-59A4-71AD-85D3EFBC2E47}"/>
              </a:ext>
            </a:extLst>
          </p:cNvPr>
          <p:cNvSpPr txBox="1">
            <a:spLocks/>
          </p:cNvSpPr>
          <p:nvPr/>
        </p:nvSpPr>
        <p:spPr bwMode="auto">
          <a:xfrm>
            <a:off x="2153919" y="2406617"/>
            <a:ext cx="11724935" cy="39852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300"/>
              </a:lnSpc>
              <a:buFont typeface="Arial" charset="0"/>
              <a:buNone/>
            </a:pPr>
            <a:r>
              <a:rPr lang="en-US" sz="2800" b="1" dirty="0">
                <a:latin typeface="Arial" charset="0"/>
                <a:cs typeface="Arial" charset="0"/>
              </a:rPr>
              <a:t>Water Security and Provision Resolutions</a:t>
            </a:r>
          </a:p>
        </p:txBody>
      </p:sp>
    </p:spTree>
    <p:extLst>
      <p:ext uri="{BB962C8B-B14F-4D97-AF65-F5344CB8AC3E}">
        <p14:creationId xmlns:p14="http://schemas.microsoft.com/office/powerpoint/2010/main" val="1171665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36B11-6E5B-10FE-77D8-879CBB662966}"/>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8CBFBBD0-5567-1980-EFB4-C98B8BE43A71}"/>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25</a:t>
            </a:fld>
            <a:endParaRPr lang="en-US" altLang="en-US" dirty="0">
              <a:solidFill>
                <a:schemeClr val="bg1"/>
              </a:solidFill>
            </a:endParaRPr>
          </a:p>
        </p:txBody>
      </p:sp>
      <p:sp>
        <p:nvSpPr>
          <p:cNvPr id="10" name="TextBox 6">
            <a:extLst>
              <a:ext uri="{FF2B5EF4-FFF2-40B4-BE49-F238E27FC236}">
                <a16:creationId xmlns:a16="http://schemas.microsoft.com/office/drawing/2014/main" id="{7CA4B2A2-2710-ED9C-AB99-7A9EF93648CB}"/>
              </a:ext>
            </a:extLst>
          </p:cNvPr>
          <p:cNvSpPr txBox="1">
            <a:spLocks noChangeArrowheads="1"/>
          </p:cNvSpPr>
          <p:nvPr/>
        </p:nvSpPr>
        <p:spPr bwMode="auto">
          <a:xfrm>
            <a:off x="172720" y="863347"/>
            <a:ext cx="11846561" cy="63684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541338" indent="-541338" algn="just">
              <a:spcAft>
                <a:spcPts val="600"/>
              </a:spcAft>
            </a:pPr>
            <a:r>
              <a:rPr lang="en-US" sz="1800" dirty="0"/>
              <a:t>1.1	DWS to complete the full establishment of the National Water Resource Infrastructure Agency by mid-2026</a:t>
            </a:r>
            <a:endParaRPr lang="en-ZA" sz="1800" dirty="0"/>
          </a:p>
          <a:p>
            <a:pPr marL="541338" indent="-541338" algn="just">
              <a:spcAft>
                <a:spcPts val="600"/>
              </a:spcAft>
            </a:pPr>
            <a:r>
              <a:rPr lang="en-US" sz="1800" dirty="0"/>
              <a:t>1.2	DWS to complete the full establishment of Catchment Management Agencies by July 2025</a:t>
            </a:r>
            <a:endParaRPr lang="en-ZA" sz="1800" dirty="0"/>
          </a:p>
          <a:p>
            <a:pPr marL="541338" indent="-541338" algn="just">
              <a:spcAft>
                <a:spcPts val="600"/>
              </a:spcAft>
            </a:pPr>
            <a:r>
              <a:rPr lang="en-US" sz="1800" dirty="0"/>
              <a:t>1.3	All WSAs to implement a utility model for water and sanitation to ensure operational efficiency without losing municipal ownership, within three years (a utility can be a ring-fenced internal department, municipal entity, water board, special purpose vehicle, or concession, amongst other options)</a:t>
            </a:r>
            <a:endParaRPr lang="en-ZA" sz="1800" dirty="0"/>
          </a:p>
          <a:p>
            <a:pPr marL="541338" indent="-541338" algn="just">
              <a:spcAft>
                <a:spcPts val="600"/>
              </a:spcAft>
            </a:pPr>
            <a:r>
              <a:rPr lang="en-US" sz="1800" dirty="0"/>
              <a:t>1.4	SALGA, COGTA and DWS to implement the plan that has been developed for a coordinated Municipal Systems Act Section 78 consultative process according to the timeframes in the plan. This should lead to the appointment of capable Water Service Providers</a:t>
            </a:r>
          </a:p>
          <a:p>
            <a:pPr marL="541338" indent="-541338" algn="just">
              <a:spcAft>
                <a:spcPts val="600"/>
              </a:spcAft>
            </a:pPr>
            <a:r>
              <a:rPr lang="en-US" sz="1800" dirty="0"/>
              <a:t>1.5	As part of good governance and compliance with the law, all WSAs to separate their WSA and WSP functions and account for them separately within a year (Council resolutions in this regard should be taken within three months)</a:t>
            </a:r>
            <a:endParaRPr lang="en-ZA" sz="1800" dirty="0"/>
          </a:p>
          <a:p>
            <a:pPr marL="541338" indent="-541338" algn="just">
              <a:spcAft>
                <a:spcPts val="600"/>
              </a:spcAft>
            </a:pPr>
            <a:r>
              <a:rPr lang="en-US" sz="1800" dirty="0"/>
              <a:t>1.6	All metropolitan municipalities to implement the Reform of Metropolitan Trading Services Programme - establish or appoint ring-fenced, professionally managed utilities (internal or external) for water &amp; sanitation within two years, with support from National Treasury and line departments</a:t>
            </a:r>
            <a:endParaRPr lang="en-ZA" sz="1800" dirty="0"/>
          </a:p>
          <a:p>
            <a:pPr marL="541338" indent="-541338" algn="just">
              <a:spcAft>
                <a:spcPts val="600"/>
              </a:spcAft>
            </a:pPr>
            <a:r>
              <a:rPr lang="en-US" sz="1800" dirty="0"/>
              <a:t>1.7	COGTA to review the current institutional structure of local government, including the appropriateness of the two-tier system, following which COGTA to review the allocation of WSA status to municipalities</a:t>
            </a:r>
            <a:endParaRPr lang="en-ZA" sz="1800" dirty="0"/>
          </a:p>
          <a:p>
            <a:pPr marL="541338" indent="-541338" algn="just">
              <a:spcAft>
                <a:spcPts val="600"/>
              </a:spcAft>
            </a:pPr>
            <a:r>
              <a:rPr lang="en-US" sz="1800" dirty="0"/>
              <a:t>1.8	DWS to finalise Water Services Act amendments and table to Parliament by May 2025. Following this, DWS to put in place an operating licensing system for Water Services Providers by June 2026</a:t>
            </a:r>
            <a:endParaRPr lang="en-ZA" sz="1800" dirty="0"/>
          </a:p>
          <a:p>
            <a:pPr marL="365125" indent="-365125">
              <a:spcAft>
                <a:spcPts val="600"/>
              </a:spcAft>
            </a:pPr>
            <a:endParaRPr lang="en-ZA" sz="1800" dirty="0"/>
          </a:p>
          <a:p>
            <a:pPr eaLnBrk="1" hangingPunct="1">
              <a:lnSpc>
                <a:spcPts val="2475"/>
              </a:lnSpc>
            </a:pPr>
            <a:endParaRPr lang="en-US" dirty="0"/>
          </a:p>
        </p:txBody>
      </p:sp>
      <p:sp>
        <p:nvSpPr>
          <p:cNvPr id="3" name="TextBox 2">
            <a:extLst>
              <a:ext uri="{FF2B5EF4-FFF2-40B4-BE49-F238E27FC236}">
                <a16:creationId xmlns:a16="http://schemas.microsoft.com/office/drawing/2014/main" id="{F8028BA4-640F-445D-D67D-C845A94E1DC5}"/>
              </a:ext>
            </a:extLst>
          </p:cNvPr>
          <p:cNvSpPr txBox="1"/>
          <p:nvPr/>
        </p:nvSpPr>
        <p:spPr>
          <a:xfrm>
            <a:off x="402167" y="318740"/>
            <a:ext cx="6460066" cy="414024"/>
          </a:xfrm>
          <a:prstGeom prst="rect">
            <a:avLst/>
          </a:prstGeom>
          <a:noFill/>
        </p:spPr>
        <p:txBody>
          <a:bodyPr wrap="square">
            <a:spAutoFit/>
          </a:bodyPr>
          <a:lstStyle/>
          <a:p>
            <a:pPr eaLnBrk="1" hangingPunct="1">
              <a:lnSpc>
                <a:spcPts val="2475"/>
              </a:lnSpc>
            </a:pPr>
            <a:r>
              <a:rPr lang="en-US" sz="2400" b="1" dirty="0">
                <a:solidFill>
                  <a:schemeClr val="tx2"/>
                </a:solidFill>
                <a:cs typeface="Arial" charset="0"/>
              </a:rPr>
              <a:t>Theme 1  Delivery implementation models</a:t>
            </a:r>
          </a:p>
        </p:txBody>
      </p:sp>
    </p:spTree>
    <p:extLst>
      <p:ext uri="{BB962C8B-B14F-4D97-AF65-F5344CB8AC3E}">
        <p14:creationId xmlns:p14="http://schemas.microsoft.com/office/powerpoint/2010/main" val="3183774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3C095-7E9D-803C-EA0A-28875A2B8B20}"/>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58E81AE9-EC4F-A9ED-0B48-3F2386825858}"/>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26</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0C097130-3DBC-EA51-5665-21AA1B04F9AE}"/>
              </a:ext>
            </a:extLst>
          </p:cNvPr>
          <p:cNvSpPr txBox="1">
            <a:spLocks/>
          </p:cNvSpPr>
          <p:nvPr/>
        </p:nvSpPr>
        <p:spPr bwMode="auto">
          <a:xfrm>
            <a:off x="172719" y="464820"/>
            <a:ext cx="11724935" cy="39852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800" b="1" dirty="0">
                <a:solidFill>
                  <a:schemeClr val="tx2"/>
                </a:solidFill>
                <a:cs typeface="Arial" charset="0"/>
              </a:rPr>
              <a:t>Theme 1  Delivery implementation models (2)</a:t>
            </a:r>
          </a:p>
        </p:txBody>
      </p:sp>
      <p:sp>
        <p:nvSpPr>
          <p:cNvPr id="10" name="TextBox 6">
            <a:extLst>
              <a:ext uri="{FF2B5EF4-FFF2-40B4-BE49-F238E27FC236}">
                <a16:creationId xmlns:a16="http://schemas.microsoft.com/office/drawing/2014/main" id="{0BAFC3E7-95F6-CD75-2B0D-32F490237FF4}"/>
              </a:ext>
            </a:extLst>
          </p:cNvPr>
          <p:cNvSpPr txBox="1">
            <a:spLocks noChangeArrowheads="1"/>
          </p:cNvSpPr>
          <p:nvPr/>
        </p:nvSpPr>
        <p:spPr bwMode="auto">
          <a:xfrm>
            <a:off x="172719" y="1032681"/>
            <a:ext cx="11846561" cy="38882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711200" indent="-711200" algn="just">
              <a:spcAft>
                <a:spcPts val="600"/>
              </a:spcAft>
            </a:pPr>
            <a:r>
              <a:rPr lang="en-US" sz="1800" dirty="0"/>
              <a:t>1.9	</a:t>
            </a:r>
            <a:r>
              <a:rPr lang="en-GB" sz="1800" dirty="0"/>
              <a:t>DWS  to provide guidance to WSAs on the different options for external WSPs, on request from April 2025</a:t>
            </a:r>
            <a:endParaRPr lang="en-ZA" sz="1800" dirty="0"/>
          </a:p>
          <a:p>
            <a:pPr marL="711200" indent="-711200" algn="just">
              <a:spcAft>
                <a:spcPts val="600"/>
              </a:spcAft>
            </a:pPr>
            <a:r>
              <a:rPr lang="en-US" sz="1800" dirty="0"/>
              <a:t>1.10	</a:t>
            </a:r>
            <a:r>
              <a:rPr lang="en-GB" sz="1800" dirty="0"/>
              <a:t>DWS to issue guidelines on the roles and functions of WSAs versus WSPs by April 2025</a:t>
            </a:r>
            <a:endParaRPr lang="en-ZA" sz="1800" dirty="0"/>
          </a:p>
          <a:p>
            <a:pPr marL="711200" indent="-711200" algn="just">
              <a:spcAft>
                <a:spcPts val="600"/>
              </a:spcAft>
            </a:pPr>
            <a:r>
              <a:rPr lang="en-GB" sz="1800" dirty="0"/>
              <a:t>1.11	DWS and AWSISA to develop a plan for building Water Boards’ capacity and readiness to provide a retail WSP function to WSAs if requested, informed by a capacity assessment of the Water Boards, by end July 2025</a:t>
            </a:r>
            <a:endParaRPr lang="en-ZA" sz="1800" dirty="0"/>
          </a:p>
          <a:p>
            <a:pPr marL="711200" indent="-711200" algn="just">
              <a:spcAft>
                <a:spcPts val="600"/>
              </a:spcAft>
            </a:pPr>
            <a:r>
              <a:rPr lang="en-GB" sz="1800" dirty="0"/>
              <a:t>1.12	National Government (Presidency, National Treasury, COGTA and DWS), working with SALGA, to review the intervention and support model for local government in terms of Section 154 and 139 of the Constitution and Section 63 of the Water Services Act, within two years</a:t>
            </a:r>
            <a:endParaRPr lang="en-ZA" sz="1800" dirty="0"/>
          </a:p>
          <a:p>
            <a:pPr marL="711200" indent="-711200" algn="just">
              <a:spcAft>
                <a:spcPts val="600"/>
              </a:spcAft>
            </a:pPr>
            <a:r>
              <a:rPr lang="en-GB" sz="1800" dirty="0"/>
              <a:t>1.13	DWS to finalise amendments to National Water Act and submit to Parliament within 6 months, including legislating the use-it-or-lose it principle for water use licenses </a:t>
            </a:r>
            <a:endParaRPr lang="en-ZA" sz="1800" dirty="0"/>
          </a:p>
          <a:p>
            <a:pPr algn="just" eaLnBrk="1" hangingPunct="1">
              <a:lnSpc>
                <a:spcPts val="2475"/>
              </a:lnSpc>
            </a:pPr>
            <a:endParaRPr lang="en-US" sz="2000" dirty="0">
              <a:cs typeface="Arial" charset="0"/>
            </a:endParaRPr>
          </a:p>
          <a:p>
            <a:pPr algn="just" eaLnBrk="1" hangingPunct="1">
              <a:lnSpc>
                <a:spcPts val="2475"/>
              </a:lnSpc>
            </a:pPr>
            <a:endParaRPr lang="en-US" dirty="0"/>
          </a:p>
        </p:txBody>
      </p:sp>
    </p:spTree>
    <p:extLst>
      <p:ext uri="{BB962C8B-B14F-4D97-AF65-F5344CB8AC3E}">
        <p14:creationId xmlns:p14="http://schemas.microsoft.com/office/powerpoint/2010/main" val="15590565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72887-D846-4FA5-9DD8-ACC5147EDE2A}"/>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EEBCBA0C-5DE7-87EC-5670-DC4D7D0A192D}"/>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27</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49CD8B08-9832-830B-CDFA-3D3130D3B457}"/>
              </a:ext>
            </a:extLst>
          </p:cNvPr>
          <p:cNvSpPr txBox="1">
            <a:spLocks/>
          </p:cNvSpPr>
          <p:nvPr/>
        </p:nvSpPr>
        <p:spPr bwMode="auto">
          <a:xfrm>
            <a:off x="172720" y="302260"/>
            <a:ext cx="11724935" cy="39852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400" b="1" dirty="0">
                <a:solidFill>
                  <a:schemeClr val="tx2"/>
                </a:solidFill>
                <a:cs typeface="Arial" charset="0"/>
              </a:rPr>
              <a:t>Theme 2: Increasing investment through financing options and ensuring financial viability </a:t>
            </a:r>
          </a:p>
        </p:txBody>
      </p:sp>
      <p:sp>
        <p:nvSpPr>
          <p:cNvPr id="10" name="TextBox 6">
            <a:extLst>
              <a:ext uri="{FF2B5EF4-FFF2-40B4-BE49-F238E27FC236}">
                <a16:creationId xmlns:a16="http://schemas.microsoft.com/office/drawing/2014/main" id="{0125AFDF-7816-887E-AE7C-BAA63EE7F315}"/>
              </a:ext>
            </a:extLst>
          </p:cNvPr>
          <p:cNvSpPr txBox="1">
            <a:spLocks noChangeArrowheads="1"/>
          </p:cNvSpPr>
          <p:nvPr/>
        </p:nvSpPr>
        <p:spPr bwMode="auto">
          <a:xfrm>
            <a:off x="172720" y="700291"/>
            <a:ext cx="11846561" cy="58554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541338" indent="-541338" algn="just">
              <a:spcAft>
                <a:spcPts val="300"/>
              </a:spcAft>
            </a:pPr>
            <a:r>
              <a:rPr lang="en-US" sz="1800" dirty="0"/>
              <a:t>2.1	</a:t>
            </a:r>
            <a:r>
              <a:rPr lang="en-GB" sz="1800" dirty="0"/>
              <a:t>All government departments to pay correct invoices from municipalities within three months and municipalities to apply stringent credit control measures on government departments that do not pay </a:t>
            </a:r>
            <a:endParaRPr lang="en-ZA" sz="1800" dirty="0"/>
          </a:p>
          <a:p>
            <a:pPr marL="541338" indent="-541338" algn="just">
              <a:spcAft>
                <a:spcPts val="300"/>
              </a:spcAft>
            </a:pPr>
            <a:r>
              <a:rPr lang="en-GB" sz="1800" dirty="0"/>
              <a:t>2.2	All WSAs to pay their current invoices in full to the Water Boards timeously, immediately </a:t>
            </a:r>
            <a:endParaRPr lang="en-ZA" sz="1800" dirty="0"/>
          </a:p>
          <a:p>
            <a:pPr marL="541338" indent="-541338" algn="just">
              <a:spcAft>
                <a:spcPts val="300"/>
              </a:spcAft>
            </a:pPr>
            <a:r>
              <a:rPr lang="en-GB" sz="1800" dirty="0"/>
              <a:t>2.3	All Water Boards to pay their current invoices in full to DWS, starting immediately</a:t>
            </a:r>
            <a:endParaRPr lang="en-ZA" sz="1800" dirty="0"/>
          </a:p>
          <a:p>
            <a:pPr marL="541338" indent="-541338" algn="just">
              <a:spcAft>
                <a:spcPts val="300"/>
              </a:spcAft>
            </a:pPr>
            <a:r>
              <a:rPr lang="en-GB" sz="1800" dirty="0"/>
              <a:t>2.4	DWS and water boards to implement the approved debt write-off mechanism with qualifying municipalities, starting immediately</a:t>
            </a:r>
            <a:endParaRPr lang="en-ZA" sz="1800" dirty="0"/>
          </a:p>
          <a:p>
            <a:pPr marL="541338" indent="-541338" algn="just">
              <a:spcAft>
                <a:spcPts val="300"/>
              </a:spcAft>
            </a:pPr>
            <a:r>
              <a:rPr lang="en-US" sz="1800" dirty="0"/>
              <a:t>2.5	National Treasury to finalise the review of the funding model for local government </a:t>
            </a:r>
            <a:endParaRPr lang="en-ZA" sz="1800" dirty="0"/>
          </a:p>
          <a:p>
            <a:pPr marL="541338" indent="-541338" algn="just">
              <a:spcAft>
                <a:spcPts val="300"/>
              </a:spcAft>
            </a:pPr>
            <a:r>
              <a:rPr lang="en-US" sz="1800" dirty="0"/>
              <a:t>2.6	DWS to implement the revised Raw Water Pricing Strategy by 1 April 2026</a:t>
            </a:r>
            <a:endParaRPr lang="en-ZA" sz="1800" dirty="0"/>
          </a:p>
          <a:p>
            <a:pPr marL="541338" indent="-541338" algn="just">
              <a:spcAft>
                <a:spcPts val="300"/>
              </a:spcAft>
            </a:pPr>
            <a:r>
              <a:rPr lang="en-US" sz="1800" dirty="0"/>
              <a:t>2.7	DWS to establish an independent economic water regulator to regulate water prices across the water value chain, within three years</a:t>
            </a:r>
            <a:endParaRPr lang="en-ZA" sz="1800" dirty="0"/>
          </a:p>
          <a:p>
            <a:pPr marL="541338" indent="-541338" algn="just">
              <a:spcAft>
                <a:spcPts val="300"/>
              </a:spcAft>
            </a:pPr>
            <a:r>
              <a:rPr lang="en-US" sz="1800" dirty="0"/>
              <a:t>2.8	All WSAs/WSPs which do not yet have non-revenue water programmes, to have these in place by May 2025, covering:</a:t>
            </a:r>
            <a:endParaRPr lang="en-ZA" sz="1800" dirty="0"/>
          </a:p>
          <a:p>
            <a:pPr marL="896938" lvl="0" indent="-285750" algn="just">
              <a:spcAft>
                <a:spcPts val="300"/>
              </a:spcAft>
              <a:buFont typeface="Arial" panose="020B0604020202020204" pitchFamily="34" charset="0"/>
              <a:buChar char="•"/>
            </a:pPr>
            <a:r>
              <a:rPr lang="en-US" sz="1800" dirty="0"/>
              <a:t>Budgets for maintenance and for reducing leaks in water distribution systems</a:t>
            </a:r>
            <a:endParaRPr lang="en-ZA" sz="1800" dirty="0"/>
          </a:p>
          <a:p>
            <a:pPr marL="896938" lvl="0" indent="-285750" algn="just">
              <a:spcAft>
                <a:spcPts val="300"/>
              </a:spcAft>
              <a:buFont typeface="Arial" panose="020B0604020202020204" pitchFamily="34" charset="0"/>
              <a:buChar char="•"/>
            </a:pPr>
            <a:r>
              <a:rPr lang="en-US" sz="1800" dirty="0"/>
              <a:t>Ensuring that all reported leaks are fixed quickly</a:t>
            </a:r>
            <a:endParaRPr lang="en-ZA" sz="1800" dirty="0"/>
          </a:p>
          <a:p>
            <a:pPr marL="896938" lvl="0" indent="-285750" algn="just">
              <a:spcAft>
                <a:spcPts val="300"/>
              </a:spcAft>
              <a:buFont typeface="Arial" panose="020B0604020202020204" pitchFamily="34" charset="0"/>
              <a:buChar char="•"/>
            </a:pPr>
            <a:r>
              <a:rPr lang="en-US" sz="1800" dirty="0"/>
              <a:t>Closing illegal water connections </a:t>
            </a:r>
            <a:endParaRPr lang="en-ZA" sz="1800" dirty="0"/>
          </a:p>
          <a:p>
            <a:pPr marL="896938" lvl="0" indent="-285750" algn="just">
              <a:spcAft>
                <a:spcPts val="300"/>
              </a:spcAft>
              <a:buFont typeface="Arial" panose="020B0604020202020204" pitchFamily="34" charset="0"/>
              <a:buChar char="•"/>
            </a:pPr>
            <a:r>
              <a:rPr lang="en-US" sz="1800" dirty="0"/>
              <a:t>Replacing old leaking pipes, including asbestos pipes (which are a danger to health)</a:t>
            </a:r>
            <a:endParaRPr lang="en-ZA" sz="1800" dirty="0"/>
          </a:p>
          <a:p>
            <a:pPr marL="896938" lvl="0" indent="-285750" algn="just">
              <a:spcAft>
                <a:spcPts val="300"/>
              </a:spcAft>
              <a:buFont typeface="Arial" panose="020B0604020202020204" pitchFamily="34" charset="0"/>
              <a:buChar char="•"/>
            </a:pPr>
            <a:r>
              <a:rPr lang="en-US" sz="1800" dirty="0"/>
              <a:t>Improving management of water systems (through pressure management for example)</a:t>
            </a:r>
            <a:endParaRPr lang="en-ZA" sz="1800" dirty="0"/>
          </a:p>
          <a:p>
            <a:pPr marL="896938" lvl="0" indent="-285750" algn="just">
              <a:spcAft>
                <a:spcPts val="300"/>
              </a:spcAft>
              <a:buFont typeface="Arial" panose="020B0604020202020204" pitchFamily="34" charset="0"/>
              <a:buChar char="•"/>
            </a:pPr>
            <a:r>
              <a:rPr lang="en-US" sz="1800" dirty="0"/>
              <a:t>Strengthening metering, billing and revenue collection, including ensuring that billing systems are accurate.</a:t>
            </a:r>
            <a:endParaRPr lang="en-ZA" sz="1800" dirty="0"/>
          </a:p>
        </p:txBody>
      </p:sp>
    </p:spTree>
    <p:extLst>
      <p:ext uri="{BB962C8B-B14F-4D97-AF65-F5344CB8AC3E}">
        <p14:creationId xmlns:p14="http://schemas.microsoft.com/office/powerpoint/2010/main" val="41246413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8EFA4-B1EB-EA1E-25B2-38FB7E60CA2C}"/>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3E3FC112-4156-6963-8177-393C3C14B7CF}"/>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28</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0F820194-75ED-504D-70E7-BEB9F70C12E4}"/>
              </a:ext>
            </a:extLst>
          </p:cNvPr>
          <p:cNvSpPr txBox="1">
            <a:spLocks/>
          </p:cNvSpPr>
          <p:nvPr/>
        </p:nvSpPr>
        <p:spPr bwMode="auto">
          <a:xfrm>
            <a:off x="172720" y="302260"/>
            <a:ext cx="12019280" cy="337081"/>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400" b="1" dirty="0">
                <a:solidFill>
                  <a:schemeClr val="tx2"/>
                </a:solidFill>
                <a:cs typeface="Arial" charset="0"/>
              </a:rPr>
              <a:t>Theme 2: Increasing investment through financing options and ensuring financial viability (2)</a:t>
            </a:r>
          </a:p>
        </p:txBody>
      </p:sp>
      <p:sp>
        <p:nvSpPr>
          <p:cNvPr id="10" name="TextBox 6">
            <a:extLst>
              <a:ext uri="{FF2B5EF4-FFF2-40B4-BE49-F238E27FC236}">
                <a16:creationId xmlns:a16="http://schemas.microsoft.com/office/drawing/2014/main" id="{551E1436-D0E0-C468-800C-0AF781D74D69}"/>
              </a:ext>
            </a:extLst>
          </p:cNvPr>
          <p:cNvSpPr txBox="1">
            <a:spLocks noChangeArrowheads="1"/>
          </p:cNvSpPr>
          <p:nvPr/>
        </p:nvSpPr>
        <p:spPr bwMode="auto">
          <a:xfrm>
            <a:off x="51094" y="751344"/>
            <a:ext cx="12019280" cy="53860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630238" indent="-630238" algn="just">
              <a:spcAft>
                <a:spcPts val="300"/>
              </a:spcAft>
            </a:pPr>
            <a:r>
              <a:rPr lang="en-US" sz="1800" dirty="0"/>
              <a:t>2.9	All WSAs which have not yet ringfenced revenues from the sale of water for the water function to take resolutions to their Councils in this regard within 6 months</a:t>
            </a:r>
            <a:endParaRPr lang="en-ZA" sz="1800" dirty="0"/>
          </a:p>
          <a:p>
            <a:pPr marL="630238" indent="-630238" algn="just">
              <a:spcAft>
                <a:spcPts val="300"/>
              </a:spcAft>
            </a:pPr>
            <a:r>
              <a:rPr lang="en-US" sz="1800" dirty="0"/>
              <a:t>2.10	DWS to arrange provincial workshops with all WSAs in each province to develop a common understanding of what is meant by “ringfencing” </a:t>
            </a:r>
            <a:endParaRPr lang="en-ZA" sz="1800" dirty="0"/>
          </a:p>
          <a:p>
            <a:pPr marL="630238" indent="-630238" algn="just">
              <a:spcAft>
                <a:spcPts val="300"/>
              </a:spcAft>
            </a:pPr>
            <a:r>
              <a:rPr lang="en-GB" sz="1800" dirty="0"/>
              <a:t>2.11	All WSAs to review their indigent registers and ensure the provision of free basic water to the indigent within two years. All other water users to be billed and revenue to be collected from all other users  </a:t>
            </a:r>
            <a:endParaRPr lang="en-ZA" sz="1800" dirty="0"/>
          </a:p>
          <a:p>
            <a:pPr marL="630238" indent="-630238" algn="just">
              <a:spcAft>
                <a:spcPts val="300"/>
              </a:spcAft>
            </a:pPr>
            <a:r>
              <a:rPr lang="en-GB" sz="1800" dirty="0"/>
              <a:t>2.12	WSAs or WSPs to consider partnerships with the private sector, drawing on the support of the Water Partnerships Office, starting immediately</a:t>
            </a:r>
            <a:endParaRPr lang="en-ZA" sz="1800" dirty="0"/>
          </a:p>
          <a:p>
            <a:pPr marL="630238" indent="-630238" algn="just">
              <a:spcAft>
                <a:spcPts val="300"/>
              </a:spcAft>
            </a:pPr>
            <a:r>
              <a:rPr lang="en-GB" sz="1800" dirty="0"/>
              <a:t>2.13	DWS and the Water Partnerships Office to develop Green and Blue Bond financing mechanisms with the private sector, for implementation by Catchment Management Agencies and WSAs, starting immediately</a:t>
            </a:r>
            <a:endParaRPr lang="en-ZA" sz="1800" dirty="0"/>
          </a:p>
          <a:p>
            <a:pPr marL="630238" indent="-630238" algn="just">
              <a:spcAft>
                <a:spcPts val="300"/>
              </a:spcAft>
            </a:pPr>
            <a:r>
              <a:rPr lang="en-GB" sz="1800" dirty="0"/>
              <a:t>2.14	DWS, the Water Boards and WSAs to increase their collaboration with the Infrastructure Fund to put in place more blended finance water projects, over the next three years</a:t>
            </a:r>
            <a:endParaRPr lang="en-ZA" sz="1800" dirty="0"/>
          </a:p>
          <a:p>
            <a:pPr marL="630238" indent="-630238" algn="just">
              <a:spcAft>
                <a:spcPts val="300"/>
              </a:spcAft>
            </a:pPr>
            <a:r>
              <a:rPr lang="en-GB" sz="1800" dirty="0"/>
              <a:t>2.15	DWS and the Water Boards to develop additional non-commercial water provision partnerships with industrial sectors, such as the Olifants Management Model project in Limpopo with mining houses, starting immediately</a:t>
            </a:r>
            <a:endParaRPr lang="en-ZA" sz="1800" dirty="0"/>
          </a:p>
          <a:p>
            <a:pPr marL="630238" indent="-630238" algn="just">
              <a:spcAft>
                <a:spcPts val="300"/>
              </a:spcAft>
            </a:pPr>
            <a:r>
              <a:rPr lang="en-GB" sz="1800" dirty="0"/>
              <a:t>2.16	DWS to develop mechanisms to leverage private sector finance using the Regional Bulk Infrastructure Grant and Water Services Infrastructure Grant, to be in place by the 2026/27 financial year</a:t>
            </a:r>
            <a:endParaRPr lang="en-ZA" sz="1800" dirty="0"/>
          </a:p>
          <a:p>
            <a:pPr marL="630238" indent="-630238" algn="just">
              <a:spcAft>
                <a:spcPts val="300"/>
              </a:spcAft>
            </a:pPr>
            <a:r>
              <a:rPr lang="en-GB" sz="1800" dirty="0"/>
              <a:t>2.17	DWS and COGTA to engage with National Treasury to review water and sanitation conditional grants with a view to addressing the challenge of maintenance of water and sanitation infrastructure, within six months</a:t>
            </a:r>
            <a:endParaRPr lang="en-ZA" sz="1800" dirty="0"/>
          </a:p>
        </p:txBody>
      </p:sp>
    </p:spTree>
    <p:extLst>
      <p:ext uri="{BB962C8B-B14F-4D97-AF65-F5344CB8AC3E}">
        <p14:creationId xmlns:p14="http://schemas.microsoft.com/office/powerpoint/2010/main" val="4067267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E86F-6300-44AF-2397-68656A8E8294}"/>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F126489E-AC11-BB79-4C1B-1FC21B421568}"/>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29</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474EF3B3-8B0B-F7A9-0745-880A9D0E73C8}"/>
              </a:ext>
            </a:extLst>
          </p:cNvPr>
          <p:cNvSpPr txBox="1">
            <a:spLocks/>
          </p:cNvSpPr>
          <p:nvPr/>
        </p:nvSpPr>
        <p:spPr bwMode="auto">
          <a:xfrm>
            <a:off x="172720" y="305723"/>
            <a:ext cx="11724935" cy="19546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400" b="1" dirty="0">
                <a:solidFill>
                  <a:schemeClr val="tx2"/>
                </a:solidFill>
              </a:rPr>
              <a:t>Theme 3:Enhancing and Strengthening technical and operational capacity and efficiency</a:t>
            </a:r>
          </a:p>
        </p:txBody>
      </p:sp>
      <p:sp>
        <p:nvSpPr>
          <p:cNvPr id="10" name="TextBox 6">
            <a:extLst>
              <a:ext uri="{FF2B5EF4-FFF2-40B4-BE49-F238E27FC236}">
                <a16:creationId xmlns:a16="http://schemas.microsoft.com/office/drawing/2014/main" id="{354C8FB6-F156-31C0-FBCD-B776E2CF4A26}"/>
              </a:ext>
            </a:extLst>
          </p:cNvPr>
          <p:cNvSpPr txBox="1">
            <a:spLocks noChangeArrowheads="1"/>
          </p:cNvSpPr>
          <p:nvPr/>
        </p:nvSpPr>
        <p:spPr bwMode="auto">
          <a:xfrm>
            <a:off x="0" y="961990"/>
            <a:ext cx="12192000" cy="50629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630238" indent="-630238" algn="just">
              <a:spcAft>
                <a:spcPts val="600"/>
              </a:spcAft>
            </a:pPr>
            <a:r>
              <a:rPr lang="en-US" sz="1800" dirty="0"/>
              <a:t>3.1	All WSAs which have not yet submitted Corrective Action Plans (CAPs) to address their Drop report results to submit to DWS by end of May 2025</a:t>
            </a:r>
            <a:endParaRPr lang="en-ZA" sz="1800" dirty="0"/>
          </a:p>
          <a:p>
            <a:pPr marL="630238" indent="-630238" algn="just">
              <a:spcAft>
                <a:spcPts val="600"/>
              </a:spcAft>
            </a:pPr>
            <a:r>
              <a:rPr lang="en-US" sz="1800" dirty="0"/>
              <a:t>3.2	DWS to verify all reports submitted by WSAs of progress against the January 2024 Summit resolutions, within 4 months</a:t>
            </a:r>
            <a:endParaRPr lang="en-ZA" sz="1800" dirty="0"/>
          </a:p>
          <a:p>
            <a:pPr marL="630238" indent="-630238" algn="just">
              <a:spcAft>
                <a:spcPts val="600"/>
              </a:spcAft>
            </a:pPr>
            <a:r>
              <a:rPr lang="en-US" sz="1800" dirty="0"/>
              <a:t>3.3	All WSAs which have not yet started implementation of the CAPs to do so by June 2025</a:t>
            </a:r>
            <a:endParaRPr lang="en-ZA" sz="1800" dirty="0"/>
          </a:p>
          <a:p>
            <a:pPr marL="630238" indent="-630238" algn="just">
              <a:spcAft>
                <a:spcPts val="600"/>
              </a:spcAft>
            </a:pPr>
            <a:r>
              <a:rPr lang="en-US" sz="1800" dirty="0"/>
              <a:t>3.4	DWS to monitor implementation of the CAPs and escalate to political leaders where necessary</a:t>
            </a:r>
            <a:endParaRPr lang="en-ZA" sz="1800" dirty="0"/>
          </a:p>
          <a:p>
            <a:pPr marL="630238" indent="-630238" algn="just">
              <a:spcAft>
                <a:spcPts val="600"/>
              </a:spcAft>
            </a:pPr>
            <a:r>
              <a:rPr lang="en-US" sz="1800" dirty="0"/>
              <a:t>3.5	All WSAs to put in place plans to reduce demand, through communications campaigns and stakeholder engagements aimed at behaviour change, water restrictions and tariffs and technical interventions such as flow restrictors, pressure management and leak reduction, within a year</a:t>
            </a:r>
            <a:endParaRPr lang="en-ZA" sz="1800" dirty="0"/>
          </a:p>
          <a:p>
            <a:pPr marL="630238" indent="-630238" algn="just">
              <a:spcAft>
                <a:spcPts val="600"/>
              </a:spcAft>
            </a:pPr>
            <a:r>
              <a:rPr lang="en-US" sz="1800" dirty="0"/>
              <a:t>3.6	All WSAs to implement leak detection and repair programmes to improve reliability through improving leak repair turnaround times; prioritizing the leaks which result in the highest losses, while fixing other leaks; and costing and implementing a </a:t>
            </a:r>
            <a:r>
              <a:rPr lang="en-US" sz="1800" dirty="0" err="1"/>
              <a:t>programme</a:t>
            </a:r>
            <a:r>
              <a:rPr lang="en-US" sz="1800" dirty="0"/>
              <a:t> of pipe replacement so that infrastructure remains within its design life</a:t>
            </a:r>
            <a:endParaRPr lang="en-ZA" sz="1800" dirty="0"/>
          </a:p>
          <a:p>
            <a:pPr marL="630238" indent="-630238" algn="just">
              <a:spcAft>
                <a:spcPts val="600"/>
              </a:spcAft>
            </a:pPr>
            <a:r>
              <a:rPr lang="en-US" sz="1800" dirty="0"/>
              <a:t>3.7	</a:t>
            </a:r>
            <a:r>
              <a:rPr lang="en-GB" sz="1800" dirty="0"/>
              <a:t>WSAs with demand for water exceeding available supply to consider putting in place and enforcing water restrictions, and step-tariffs or punitive tariffs for high-volume non-industrial users, with immediate effect</a:t>
            </a:r>
            <a:endParaRPr lang="en-ZA" sz="1800" dirty="0"/>
          </a:p>
          <a:p>
            <a:pPr marL="630238" indent="-630238" algn="just">
              <a:spcAft>
                <a:spcPts val="600"/>
              </a:spcAft>
            </a:pPr>
            <a:r>
              <a:rPr lang="en-US" sz="1800" dirty="0"/>
              <a:t>3.8	All WSAs/WSPs which do not yet have water conservation and demand management programmes in place to have these in place by May 2025</a:t>
            </a:r>
            <a:endParaRPr lang="en-ZA" sz="1800" dirty="0"/>
          </a:p>
        </p:txBody>
      </p:sp>
    </p:spTree>
    <p:extLst>
      <p:ext uri="{BB962C8B-B14F-4D97-AF65-F5344CB8AC3E}">
        <p14:creationId xmlns:p14="http://schemas.microsoft.com/office/powerpoint/2010/main" val="3737140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7BBFA-7852-C177-5939-EBAE2FEF8618}"/>
            </a:ext>
          </a:extLst>
        </p:cNvPr>
        <p:cNvGrpSpPr/>
        <p:nvPr/>
      </p:nvGrpSpPr>
      <p:grpSpPr>
        <a:xfrm>
          <a:off x="0" y="0"/>
          <a:ext cx="0" cy="0"/>
          <a:chOff x="0" y="0"/>
          <a:chExt cx="0" cy="0"/>
        </a:xfrm>
      </p:grpSpPr>
      <p:sp>
        <p:nvSpPr>
          <p:cNvPr id="13313" name="TextBox 4">
            <a:extLst>
              <a:ext uri="{FF2B5EF4-FFF2-40B4-BE49-F238E27FC236}">
                <a16:creationId xmlns:a16="http://schemas.microsoft.com/office/drawing/2014/main" id="{E6466B89-BFB0-B310-1A88-08253DF3A25D}"/>
              </a:ext>
            </a:extLst>
          </p:cNvPr>
          <p:cNvSpPr txBox="1">
            <a:spLocks noChangeArrowheads="1"/>
          </p:cNvSpPr>
          <p:nvPr/>
        </p:nvSpPr>
        <p:spPr bwMode="auto">
          <a:xfrm>
            <a:off x="3073400" y="1212851"/>
            <a:ext cx="56197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b="1" dirty="0">
                <a:solidFill>
                  <a:schemeClr val="bg1"/>
                </a:solidFill>
              </a:rPr>
              <a:t>PRESENTATION TITLE</a:t>
            </a:r>
          </a:p>
        </p:txBody>
      </p:sp>
      <p:sp>
        <p:nvSpPr>
          <p:cNvPr id="13314" name="TextBox 9">
            <a:extLst>
              <a:ext uri="{FF2B5EF4-FFF2-40B4-BE49-F238E27FC236}">
                <a16:creationId xmlns:a16="http://schemas.microsoft.com/office/drawing/2014/main" id="{3F62A28B-2690-CCFA-7E82-F73316DA30D0}"/>
              </a:ext>
            </a:extLst>
          </p:cNvPr>
          <p:cNvSpPr txBox="1">
            <a:spLocks noChangeArrowheads="1"/>
          </p:cNvSpPr>
          <p:nvPr/>
        </p:nvSpPr>
        <p:spPr bwMode="auto">
          <a:xfrm>
            <a:off x="3073400" y="2298700"/>
            <a:ext cx="561975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dirty="0">
                <a:solidFill>
                  <a:schemeClr val="bg1"/>
                </a:solidFill>
              </a:rPr>
              <a:t>Presented by:	Name Surname</a:t>
            </a:r>
          </a:p>
          <a:p>
            <a:pPr eaLnBrk="1" hangingPunct="1"/>
            <a:r>
              <a:rPr lang="en-US" altLang="en-US" sz="1200" dirty="0">
                <a:solidFill>
                  <a:schemeClr val="bg1"/>
                </a:solidFill>
              </a:rPr>
              <a:t>Designation:		Director</a:t>
            </a:r>
          </a:p>
          <a:p>
            <a:pPr eaLnBrk="1" hangingPunct="1"/>
            <a:r>
              <a:rPr lang="en-US" altLang="en-US" sz="1200" dirty="0">
                <a:solidFill>
                  <a:schemeClr val="bg1"/>
                </a:solidFill>
              </a:rPr>
              <a:t>Directorate:		Communication Services</a:t>
            </a:r>
          </a:p>
          <a:p>
            <a:pPr eaLnBrk="1" hangingPunct="1"/>
            <a:endParaRPr lang="en-US" altLang="en-US" sz="1200" dirty="0">
              <a:solidFill>
                <a:schemeClr val="bg1"/>
              </a:solidFill>
            </a:endParaRPr>
          </a:p>
          <a:p>
            <a:pPr eaLnBrk="1" hangingPunct="1"/>
            <a:r>
              <a:rPr lang="en-US" altLang="en-US" sz="1200" dirty="0">
                <a:solidFill>
                  <a:schemeClr val="bg1"/>
                </a:solidFill>
              </a:rPr>
              <a:t>Date:			15 April 2019</a:t>
            </a:r>
          </a:p>
        </p:txBody>
      </p:sp>
      <p:sp>
        <p:nvSpPr>
          <p:cNvPr id="13316" name="TextBox 4">
            <a:extLst>
              <a:ext uri="{FF2B5EF4-FFF2-40B4-BE49-F238E27FC236}">
                <a16:creationId xmlns:a16="http://schemas.microsoft.com/office/drawing/2014/main" id="{1C11DFCE-68AC-8C05-389B-9FC9E16C0502}"/>
              </a:ext>
            </a:extLst>
          </p:cNvPr>
          <p:cNvSpPr txBox="1">
            <a:spLocks noChangeArrowheads="1"/>
          </p:cNvSpPr>
          <p:nvPr/>
        </p:nvSpPr>
        <p:spPr bwMode="auto">
          <a:xfrm>
            <a:off x="1799021" y="1182688"/>
            <a:ext cx="8389774"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ZA" sz="3200" b="1" dirty="0">
                <a:solidFill>
                  <a:schemeClr val="bg1"/>
                </a:solidFill>
                <a:ea typeface="Calibri" panose="020F0502020204030204" pitchFamily="34" charset="0"/>
              </a:rPr>
              <a:t>Effective Regulation</a:t>
            </a:r>
            <a:endParaRPr lang="en-ZA" sz="3200" dirty="0">
              <a:solidFill>
                <a:schemeClr val="bg1"/>
              </a:solidFill>
              <a:ea typeface="Calibri" panose="020F0502020204030204" pitchFamily="34" charset="0"/>
            </a:endParaRPr>
          </a:p>
          <a:p>
            <a:pPr algn="ctr">
              <a:defRPr/>
            </a:pPr>
            <a:endParaRPr lang="en-ZA" b="1" dirty="0">
              <a:solidFill>
                <a:schemeClr val="bg1"/>
              </a:solidFill>
              <a:cs typeface="Arial" panose="020B0604020202020204" pitchFamily="34" charset="0"/>
            </a:endParaRPr>
          </a:p>
          <a:p>
            <a:pPr algn="ctr">
              <a:defRPr/>
            </a:pPr>
            <a:endParaRPr lang="en-US" b="1" dirty="0">
              <a:solidFill>
                <a:schemeClr val="bg1"/>
              </a:solidFill>
              <a:cs typeface="Arial" panose="020B0604020202020204" pitchFamily="34" charset="0"/>
            </a:endParaRPr>
          </a:p>
        </p:txBody>
      </p:sp>
      <p:sp>
        <p:nvSpPr>
          <p:cNvPr id="13317" name="TextBox 9">
            <a:extLst>
              <a:ext uri="{FF2B5EF4-FFF2-40B4-BE49-F238E27FC236}">
                <a16:creationId xmlns:a16="http://schemas.microsoft.com/office/drawing/2014/main" id="{D0DC6C1D-2600-4641-EE64-E72F2D9764E1}"/>
              </a:ext>
            </a:extLst>
          </p:cNvPr>
          <p:cNvSpPr txBox="1">
            <a:spLocks noChangeArrowheads="1"/>
          </p:cNvSpPr>
          <p:nvPr/>
        </p:nvSpPr>
        <p:spPr bwMode="auto">
          <a:xfrm>
            <a:off x="1799020" y="3304191"/>
            <a:ext cx="561975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dirty="0">
                <a:solidFill>
                  <a:schemeClr val="bg1"/>
                </a:solidFill>
              </a:rPr>
              <a:t>Presented by: Anet Muir	</a:t>
            </a:r>
          </a:p>
          <a:p>
            <a:pPr eaLnBrk="1" hangingPunct="1"/>
            <a:r>
              <a:rPr lang="en-US" altLang="en-US" sz="1200" dirty="0">
                <a:solidFill>
                  <a:schemeClr val="bg1"/>
                </a:solidFill>
              </a:rPr>
              <a:t>Designation:	CD WUCME	</a:t>
            </a:r>
          </a:p>
          <a:p>
            <a:pPr eaLnBrk="1" hangingPunct="1"/>
            <a:r>
              <a:rPr lang="en-US" altLang="en-US" sz="1200" dirty="0">
                <a:solidFill>
                  <a:schemeClr val="bg1"/>
                </a:solidFill>
              </a:rPr>
              <a:t>Date:24 09 19			</a:t>
            </a:r>
          </a:p>
        </p:txBody>
      </p:sp>
      <p:pic>
        <p:nvPicPr>
          <p:cNvPr id="3" name="Picture 2" descr="PPT 410.03mm w X 228.38mm h-01.jpg">
            <a:extLst>
              <a:ext uri="{FF2B5EF4-FFF2-40B4-BE49-F238E27FC236}">
                <a16:creationId xmlns:a16="http://schemas.microsoft.com/office/drawing/2014/main" id="{B0701772-5001-0626-B5B9-04B9CB1E78D8}"/>
              </a:ext>
            </a:extLst>
          </p:cNvPr>
          <p:cNvPicPr>
            <a:picLocks noChangeAspect="1"/>
          </p:cNvPicPr>
          <p:nvPr/>
        </p:nvPicPr>
        <p:blipFill>
          <a:blip r:embed="rId3">
            <a:extLst>
              <a:ext uri="{28A0092B-C50C-407E-A947-70E740481C1C}">
                <a14:useLocalDpi xmlns:a14="http://schemas.microsoft.com/office/drawing/2010/main" val="0"/>
              </a:ext>
            </a:extLst>
          </a:blip>
          <a:srcRect l="2695" b="45649"/>
          <a:stretch>
            <a:fillRect/>
          </a:stretch>
        </p:blipFill>
        <p:spPr>
          <a:xfrm>
            <a:off x="7835067" y="5259739"/>
            <a:ext cx="4212204" cy="1323439"/>
          </a:xfrm>
          <a:prstGeom prst="rect">
            <a:avLst/>
          </a:prstGeom>
        </p:spPr>
      </p:pic>
      <p:sp>
        <p:nvSpPr>
          <p:cNvPr id="2" name="Slide Number Placeholder 1">
            <a:extLst>
              <a:ext uri="{FF2B5EF4-FFF2-40B4-BE49-F238E27FC236}">
                <a16:creationId xmlns:a16="http://schemas.microsoft.com/office/drawing/2014/main" id="{A0195BBC-4F5A-0CC9-CC41-DB21CA69E87B}"/>
              </a:ext>
            </a:extLst>
          </p:cNvPr>
          <p:cNvSpPr>
            <a:spLocks noGrp="1"/>
          </p:cNvSpPr>
          <p:nvPr>
            <p:ph type="sldNum" sz="quarter" idx="12"/>
          </p:nvPr>
        </p:nvSpPr>
        <p:spPr>
          <a:xfrm>
            <a:off x="7029257" y="6400616"/>
            <a:ext cx="2844800" cy="365125"/>
          </a:xfrm>
        </p:spPr>
        <p:txBody>
          <a:bodyPr/>
          <a:lstStyle/>
          <a:p>
            <a:pPr>
              <a:defRPr/>
            </a:pPr>
            <a:fld id="{C4EB9025-4637-4149-8F0E-BA50A7909C56}" type="slidenum">
              <a:rPr lang="en-US" altLang="en-US" smtClean="0"/>
              <a:pPr>
                <a:defRPr/>
              </a:pPr>
              <a:t>3</a:t>
            </a:fld>
            <a:endParaRPr lang="en-US" altLang="en-US" dirty="0"/>
          </a:p>
        </p:txBody>
      </p:sp>
      <p:sp>
        <p:nvSpPr>
          <p:cNvPr id="5" name="TextBox 4">
            <a:extLst>
              <a:ext uri="{FF2B5EF4-FFF2-40B4-BE49-F238E27FC236}">
                <a16:creationId xmlns:a16="http://schemas.microsoft.com/office/drawing/2014/main" id="{142CF5E3-E8AC-F8CE-4E20-445891D35E4A}"/>
              </a:ext>
            </a:extLst>
          </p:cNvPr>
          <p:cNvSpPr txBox="1"/>
          <p:nvPr/>
        </p:nvSpPr>
        <p:spPr>
          <a:xfrm>
            <a:off x="219497" y="1212851"/>
            <a:ext cx="11972503" cy="2582758"/>
          </a:xfrm>
          <a:prstGeom prst="rect">
            <a:avLst/>
          </a:prstGeom>
          <a:noFill/>
        </p:spPr>
        <p:txBody>
          <a:bodyPr wrap="square">
            <a:spAutoFit/>
          </a:bodyPr>
          <a:lstStyle/>
          <a:p>
            <a:pPr marL="268288" indent="-268288">
              <a:spcAft>
                <a:spcPts val="600"/>
              </a:spcAft>
              <a:buFont typeface="Arial" panose="020B0604020202020204" pitchFamily="34" charset="0"/>
              <a:buChar char="•"/>
            </a:pPr>
            <a:r>
              <a:rPr lang="en-ZA" dirty="0"/>
              <a:t>Responsibilities for implementation have been assigned to key national government departments, associations and the hundred and forty-four (144) water services authorities (WSAs) responsible for water and sanitation within the local government sphere</a:t>
            </a:r>
          </a:p>
          <a:p>
            <a:pPr marL="285750" indent="-285750">
              <a:spcAft>
                <a:spcPts val="600"/>
              </a:spcAft>
              <a:buFont typeface="Arial" panose="020B0604020202020204" pitchFamily="34" charset="0"/>
              <a:buChar char="•"/>
            </a:pPr>
            <a:r>
              <a:rPr lang="en-ZA" dirty="0"/>
              <a:t>This progress report is based on information collected from water services authorities. The data provided by the WSAs has not been independently verified, and some of the WSAs may have overstated their progress. </a:t>
            </a:r>
          </a:p>
          <a:p>
            <a:pPr marL="285750" indent="-285750">
              <a:lnSpc>
                <a:spcPts val="2475"/>
              </a:lnSpc>
              <a:spcAft>
                <a:spcPts val="600"/>
              </a:spcAft>
              <a:buFont typeface="Arial" panose="020B0604020202020204" pitchFamily="34" charset="0"/>
              <a:buChar char="•"/>
            </a:pPr>
            <a:r>
              <a:rPr lang="en-US" dirty="0"/>
              <a:t>Progress for each province will be provided separately in more detail on each resolution during the breakaway sessions</a:t>
            </a:r>
          </a:p>
          <a:p>
            <a:r>
              <a:rPr lang="en-ZA" b="1" dirty="0"/>
              <a:t> </a:t>
            </a:r>
            <a:endParaRPr lang="en-ZA" sz="1600" dirty="0"/>
          </a:p>
          <a:p>
            <a:pPr marL="361950" indent="-276225" algn="just">
              <a:spcAft>
                <a:spcPts val="600"/>
              </a:spcAft>
              <a:buFont typeface="Arial" panose="020B0604020202020204" pitchFamily="34" charset="0"/>
              <a:buChar char="•"/>
            </a:pPr>
            <a:endParaRPr lang="en-ZA" dirty="0"/>
          </a:p>
        </p:txBody>
      </p:sp>
      <p:sp>
        <p:nvSpPr>
          <p:cNvPr id="4" name="TextBox 3">
            <a:extLst>
              <a:ext uri="{FF2B5EF4-FFF2-40B4-BE49-F238E27FC236}">
                <a16:creationId xmlns:a16="http://schemas.microsoft.com/office/drawing/2014/main" id="{3CD8BAE4-17D7-A2BE-F498-74A709E202A2}"/>
              </a:ext>
            </a:extLst>
          </p:cNvPr>
          <p:cNvSpPr txBox="1"/>
          <p:nvPr/>
        </p:nvSpPr>
        <p:spPr>
          <a:xfrm>
            <a:off x="411061" y="251320"/>
            <a:ext cx="7248088" cy="523220"/>
          </a:xfrm>
          <a:prstGeom prst="rect">
            <a:avLst/>
          </a:prstGeom>
          <a:noFill/>
        </p:spPr>
        <p:txBody>
          <a:bodyPr wrap="square" rtlCol="0">
            <a:spAutoFit/>
          </a:bodyPr>
          <a:lstStyle/>
          <a:p>
            <a:r>
              <a:rPr lang="en-US" sz="2800" b="1" dirty="0">
                <a:solidFill>
                  <a:schemeClr val="tx2"/>
                </a:solidFill>
              </a:rPr>
              <a:t>Recap of 2025 Water and Sanitation Indaba</a:t>
            </a:r>
            <a:endParaRPr lang="en-ZA" sz="2800" b="1" dirty="0">
              <a:solidFill>
                <a:schemeClr val="tx2"/>
              </a:solidFill>
            </a:endParaRPr>
          </a:p>
        </p:txBody>
      </p:sp>
    </p:spTree>
    <p:extLst>
      <p:ext uri="{BB962C8B-B14F-4D97-AF65-F5344CB8AC3E}">
        <p14:creationId xmlns:p14="http://schemas.microsoft.com/office/powerpoint/2010/main" val="14649791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E2A7B-C097-2346-2899-516C311BA37A}"/>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B5BB825F-28BC-65E3-4312-865122E69CFD}"/>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30</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79A71FDE-D16F-BEC3-861B-D2051E5A4EB1}"/>
              </a:ext>
            </a:extLst>
          </p:cNvPr>
          <p:cNvSpPr txBox="1">
            <a:spLocks/>
          </p:cNvSpPr>
          <p:nvPr/>
        </p:nvSpPr>
        <p:spPr bwMode="auto">
          <a:xfrm>
            <a:off x="172720" y="305723"/>
            <a:ext cx="11724935" cy="195461"/>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400" b="1" dirty="0">
                <a:solidFill>
                  <a:schemeClr val="tx2"/>
                </a:solidFill>
              </a:rPr>
              <a:t>Theme 3:Enhancing and Strengthening technical and operational capacity and efficiency</a:t>
            </a:r>
          </a:p>
        </p:txBody>
      </p:sp>
      <p:sp>
        <p:nvSpPr>
          <p:cNvPr id="3" name="TextBox 2">
            <a:extLst>
              <a:ext uri="{FF2B5EF4-FFF2-40B4-BE49-F238E27FC236}">
                <a16:creationId xmlns:a16="http://schemas.microsoft.com/office/drawing/2014/main" id="{A00EB6F8-D80D-477E-927E-DB89B0B8B516}"/>
              </a:ext>
            </a:extLst>
          </p:cNvPr>
          <p:cNvSpPr txBox="1"/>
          <p:nvPr/>
        </p:nvSpPr>
        <p:spPr>
          <a:xfrm>
            <a:off x="172719" y="994561"/>
            <a:ext cx="11724935" cy="5386411"/>
          </a:xfrm>
          <a:prstGeom prst="rect">
            <a:avLst/>
          </a:prstGeom>
          <a:noFill/>
        </p:spPr>
        <p:txBody>
          <a:bodyPr wrap="square">
            <a:spAutoFit/>
          </a:bodyPr>
          <a:lstStyle/>
          <a:p>
            <a:pPr marL="630238" indent="-630238" algn="just">
              <a:spcAft>
                <a:spcPts val="600"/>
              </a:spcAft>
            </a:pPr>
            <a:r>
              <a:rPr lang="en-US" dirty="0"/>
              <a:t>3.9	All WSA to put in place climate change and disaster response plans within a year</a:t>
            </a:r>
          </a:p>
          <a:p>
            <a:pPr marL="630238" indent="-630238" algn="just">
              <a:spcAft>
                <a:spcPts val="600"/>
              </a:spcAft>
            </a:pPr>
            <a:r>
              <a:rPr lang="en-US" dirty="0"/>
              <a:t>3.10	</a:t>
            </a:r>
            <a:r>
              <a:rPr lang="en-GB" dirty="0"/>
              <a:t>Any Water Services Authorities which are not yet issuing advisory notices without fail when their drinking water quality fails to meet drinking water standards must do so immediately</a:t>
            </a:r>
            <a:endParaRPr lang="en-ZA" dirty="0"/>
          </a:p>
          <a:p>
            <a:pPr marL="627063" indent="-627063" algn="just">
              <a:lnSpc>
                <a:spcPct val="107000"/>
              </a:lnSpc>
              <a:spcBef>
                <a:spcPts val="600"/>
              </a:spcBef>
              <a:spcAft>
                <a:spcPts val="600"/>
              </a:spcAft>
              <a:buNone/>
            </a:pPr>
            <a:r>
              <a:rPr lang="en-US" kern="100" dirty="0">
                <a:effectLst/>
                <a:ea typeface="Aptos" panose="020B0004020202020204" pitchFamily="34" charset="0"/>
                <a:cs typeface="Times New Roman" panose="02020603050405020304" pitchFamily="18" charset="0"/>
              </a:rPr>
              <a:t>3.11	Water and sanitation infrastructure grants to WSAs must be refocused on increasing  access to a basic level of services, starting in the 2025/26 financial year</a:t>
            </a:r>
            <a:endParaRPr lang="en-ZA" kern="100" dirty="0">
              <a:effectLst/>
              <a:ea typeface="Aptos" panose="020B0004020202020204" pitchFamily="34" charset="0"/>
              <a:cs typeface="Times New Roman" panose="02020603050405020304" pitchFamily="18" charset="0"/>
            </a:endParaRPr>
          </a:p>
          <a:p>
            <a:pPr marL="627063" indent="-627063" algn="just">
              <a:lnSpc>
                <a:spcPct val="107000"/>
              </a:lnSpc>
              <a:spcBef>
                <a:spcPts val="600"/>
              </a:spcBef>
              <a:spcAft>
                <a:spcPts val="600"/>
              </a:spcAft>
              <a:buNone/>
            </a:pPr>
            <a:r>
              <a:rPr lang="en-US" kern="100" dirty="0">
                <a:effectLst/>
                <a:ea typeface="Aptos" panose="020B0004020202020204" pitchFamily="34" charset="0"/>
                <a:cs typeface="Times New Roman" panose="02020603050405020304" pitchFamily="18" charset="0"/>
              </a:rPr>
              <a:t>3.12	All WSPs to ensure that asset management plans are in place, including maintenance plans, within a year</a:t>
            </a:r>
            <a:endParaRPr lang="en-ZA" kern="100" dirty="0">
              <a:effectLst/>
              <a:ea typeface="Aptos" panose="020B0004020202020204" pitchFamily="34" charset="0"/>
              <a:cs typeface="Times New Roman" panose="02020603050405020304" pitchFamily="18" charset="0"/>
            </a:endParaRPr>
          </a:p>
          <a:p>
            <a:pPr marL="627063" indent="-627063" algn="just">
              <a:lnSpc>
                <a:spcPct val="107000"/>
              </a:lnSpc>
              <a:spcBef>
                <a:spcPts val="600"/>
              </a:spcBef>
              <a:spcAft>
                <a:spcPts val="600"/>
              </a:spcAft>
              <a:buNone/>
            </a:pPr>
            <a:r>
              <a:rPr lang="en-US" kern="100" dirty="0">
                <a:effectLst/>
                <a:ea typeface="Aptos" panose="020B0004020202020204" pitchFamily="34" charset="0"/>
                <a:cs typeface="Times New Roman" panose="02020603050405020304" pitchFamily="18" charset="0"/>
              </a:rPr>
              <a:t>3.13	All WSAs to ensure that their maintenance and repairs teams have the necessary tools of trade, within two years</a:t>
            </a:r>
            <a:endParaRPr lang="en-ZA" kern="100" dirty="0">
              <a:effectLst/>
              <a:ea typeface="Aptos" panose="020B0004020202020204" pitchFamily="34" charset="0"/>
              <a:cs typeface="Times New Roman" panose="02020603050405020304" pitchFamily="18" charset="0"/>
            </a:endParaRPr>
          </a:p>
          <a:p>
            <a:pPr marL="627063" indent="-627063" algn="just">
              <a:lnSpc>
                <a:spcPct val="107000"/>
              </a:lnSpc>
              <a:spcBef>
                <a:spcPts val="600"/>
              </a:spcBef>
              <a:spcAft>
                <a:spcPts val="600"/>
              </a:spcAft>
              <a:buNone/>
            </a:pPr>
            <a:r>
              <a:rPr lang="en-US" kern="100" dirty="0">
                <a:effectLst/>
                <a:ea typeface="Aptos" panose="020B0004020202020204" pitchFamily="34" charset="0"/>
                <a:cs typeface="Times New Roman" panose="02020603050405020304" pitchFamily="18" charset="0"/>
              </a:rPr>
              <a:t>3.14	All WSAs/WSPs to implement the local government </a:t>
            </a:r>
            <a:r>
              <a:rPr lang="en-GB" kern="100" dirty="0">
                <a:effectLst/>
                <a:ea typeface="Aptos" panose="020B0004020202020204" pitchFamily="34" charset="0"/>
                <a:cs typeface="Times New Roman" panose="02020603050405020304" pitchFamily="18" charset="0"/>
              </a:rPr>
              <a:t>professionalization framework, in terms of timeframes set by the Department of Cooperative Governance</a:t>
            </a:r>
          </a:p>
          <a:p>
            <a:pPr marL="627063" indent="-627063" algn="just">
              <a:spcAft>
                <a:spcPts val="600"/>
              </a:spcAft>
            </a:pPr>
            <a:r>
              <a:rPr lang="en-US" dirty="0"/>
              <a:t>3.15	</a:t>
            </a:r>
            <a:r>
              <a:rPr lang="en-GB" dirty="0"/>
              <a:t>DWS to develop minimum competency regulations for water service providers and water services authorities and issue them by end of 2026 financial year</a:t>
            </a:r>
            <a:endParaRPr lang="en-ZA" dirty="0"/>
          </a:p>
          <a:p>
            <a:pPr marL="627063" indent="-627063" algn="just">
              <a:spcAft>
                <a:spcPts val="600"/>
              </a:spcAft>
            </a:pPr>
            <a:r>
              <a:rPr lang="en-US" dirty="0"/>
              <a:t>3.16	COGTA to review municipal staff regulations to align them with the reforms taking place in the water sector</a:t>
            </a:r>
          </a:p>
          <a:p>
            <a:pPr marL="627063" indent="-627063" algn="just">
              <a:spcAft>
                <a:spcPts val="600"/>
              </a:spcAft>
            </a:pPr>
            <a:r>
              <a:rPr lang="en-US" dirty="0"/>
              <a:t>3.17	</a:t>
            </a:r>
            <a:r>
              <a:rPr lang="en-GB" dirty="0"/>
              <a:t>All WSAs to prioritise creation and filling of key technical positions (process controllers, artisans, scientists and engineers) on an ongoing basis</a:t>
            </a:r>
            <a:endParaRPr lang="en-ZA" dirty="0"/>
          </a:p>
          <a:p>
            <a:pPr marL="457200" indent="-457200" algn="just">
              <a:lnSpc>
                <a:spcPct val="107000"/>
              </a:lnSpc>
              <a:spcBef>
                <a:spcPts val="600"/>
              </a:spcBef>
              <a:spcAft>
                <a:spcPts val="800"/>
              </a:spcAft>
              <a:buNone/>
            </a:pPr>
            <a:endParaRPr lang="en-ZA"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064318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52ACC-E10A-0BB3-F34C-5FC56D1E5CCC}"/>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F614F532-8EE5-C471-9920-0339CE5D0A5A}"/>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31</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F15AD8EF-0E2B-04BD-6D8A-FECC7D85C6F0}"/>
              </a:ext>
            </a:extLst>
          </p:cNvPr>
          <p:cNvSpPr txBox="1">
            <a:spLocks/>
          </p:cNvSpPr>
          <p:nvPr/>
        </p:nvSpPr>
        <p:spPr bwMode="auto">
          <a:xfrm>
            <a:off x="172720" y="305723"/>
            <a:ext cx="11724935" cy="19546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800" b="1" dirty="0">
                <a:solidFill>
                  <a:schemeClr val="tx2"/>
                </a:solidFill>
              </a:rPr>
              <a:t>Theme 3:Enhancing and Strengthening technical and operational capacity and efficiency</a:t>
            </a:r>
          </a:p>
        </p:txBody>
      </p:sp>
      <p:sp>
        <p:nvSpPr>
          <p:cNvPr id="10" name="TextBox 6">
            <a:extLst>
              <a:ext uri="{FF2B5EF4-FFF2-40B4-BE49-F238E27FC236}">
                <a16:creationId xmlns:a16="http://schemas.microsoft.com/office/drawing/2014/main" id="{D96E5261-97B0-F83F-D927-148516093060}"/>
              </a:ext>
            </a:extLst>
          </p:cNvPr>
          <p:cNvSpPr txBox="1">
            <a:spLocks noChangeArrowheads="1"/>
          </p:cNvSpPr>
          <p:nvPr/>
        </p:nvSpPr>
        <p:spPr bwMode="auto">
          <a:xfrm>
            <a:off x="172720" y="1114390"/>
            <a:ext cx="12192000" cy="22621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896938" indent="-896938" algn="just">
              <a:spcAft>
                <a:spcPts val="600"/>
              </a:spcAft>
            </a:pPr>
            <a:r>
              <a:rPr lang="en-US" sz="1800" dirty="0"/>
              <a:t>3.18	</a:t>
            </a:r>
            <a:r>
              <a:rPr lang="en-GB" sz="1800" dirty="0"/>
              <a:t>All WSA’s to review their bylaws with regard to enforcement of water and sanitation policies in line with national norms and standards, and address gaps within the next year</a:t>
            </a:r>
            <a:endParaRPr lang="en-ZA" sz="1800" dirty="0"/>
          </a:p>
          <a:p>
            <a:pPr marL="896938" indent="-896938" algn="just">
              <a:spcAft>
                <a:spcPts val="600"/>
              </a:spcAft>
            </a:pPr>
            <a:r>
              <a:rPr lang="en-US" sz="1800" dirty="0"/>
              <a:t>3.19	</a:t>
            </a:r>
            <a:r>
              <a:rPr lang="en-GB" sz="1800" dirty="0"/>
              <a:t>All </a:t>
            </a:r>
            <a:r>
              <a:rPr lang="en-ZA" sz="1800" dirty="0"/>
              <a:t>CMAs to finalise Catchment Management Strategies within a year, including dealing with erosion and silting of dams, which reduce dam capacity</a:t>
            </a:r>
          </a:p>
          <a:p>
            <a:pPr marL="896938" indent="-896938" algn="just">
              <a:spcAft>
                <a:spcPts val="600"/>
              </a:spcAft>
            </a:pPr>
            <a:r>
              <a:rPr lang="en-ZA" sz="1800" dirty="0"/>
              <a:t>3.20	DWS will finalise the revised National Water Resource Strategy within the timeframes set by the National Water Act. </a:t>
            </a:r>
          </a:p>
          <a:p>
            <a:pPr marL="896938" indent="-896938"/>
            <a:r>
              <a:rPr lang="en-US" sz="1800" dirty="0"/>
              <a:t>	</a:t>
            </a:r>
            <a:endParaRPr lang="en-ZA" sz="1800" dirty="0"/>
          </a:p>
        </p:txBody>
      </p:sp>
    </p:spTree>
    <p:extLst>
      <p:ext uri="{BB962C8B-B14F-4D97-AF65-F5344CB8AC3E}">
        <p14:creationId xmlns:p14="http://schemas.microsoft.com/office/powerpoint/2010/main" val="4288365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504AA-A401-96A2-068A-86774C1B92E4}"/>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D6A9B7C4-ABEC-3906-6DA7-6F6CF1ABC785}"/>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32</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EC876075-CDCA-928C-6DFB-24BB0149D238}"/>
              </a:ext>
            </a:extLst>
          </p:cNvPr>
          <p:cNvSpPr txBox="1">
            <a:spLocks/>
          </p:cNvSpPr>
          <p:nvPr/>
        </p:nvSpPr>
        <p:spPr bwMode="auto">
          <a:xfrm>
            <a:off x="0" y="363220"/>
            <a:ext cx="12192000" cy="71374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400" b="1" dirty="0">
                <a:solidFill>
                  <a:schemeClr val="tx2"/>
                </a:solidFill>
              </a:rPr>
              <a:t>Theme 4: Building partnerships through building water sensitive and resilient communities</a:t>
            </a:r>
          </a:p>
        </p:txBody>
      </p:sp>
      <p:sp>
        <p:nvSpPr>
          <p:cNvPr id="10" name="TextBox 6">
            <a:extLst>
              <a:ext uri="{FF2B5EF4-FFF2-40B4-BE49-F238E27FC236}">
                <a16:creationId xmlns:a16="http://schemas.microsoft.com/office/drawing/2014/main" id="{6DC0205C-45F6-6F40-DB6D-AFF28A1199CB}"/>
              </a:ext>
            </a:extLst>
          </p:cNvPr>
          <p:cNvSpPr txBox="1">
            <a:spLocks noChangeArrowheads="1"/>
          </p:cNvSpPr>
          <p:nvPr/>
        </p:nvSpPr>
        <p:spPr bwMode="auto">
          <a:xfrm>
            <a:off x="0" y="1177925"/>
            <a:ext cx="12192000" cy="3093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630238" indent="-630238" fontAlgn="base">
              <a:spcAft>
                <a:spcPts val="600"/>
              </a:spcAft>
            </a:pPr>
            <a:r>
              <a:rPr lang="en-GB" sz="1800" dirty="0"/>
              <a:t>4.1	DWS, water boards and WSAs to work with business and civil society leaders to raise awareness of the need to use water sparingly, starting immediately, drawing lessons from the success stories of collective action in averting water crises in the cities of Cape Town and Nelson Mandela Bay</a:t>
            </a:r>
            <a:endParaRPr lang="en-ZA" sz="1800" dirty="0"/>
          </a:p>
          <a:p>
            <a:pPr marL="630238" indent="-630238" fontAlgn="base">
              <a:spcAft>
                <a:spcPts val="600"/>
              </a:spcAft>
            </a:pPr>
            <a:r>
              <a:rPr lang="en-GB" sz="1800" dirty="0"/>
              <a:t>4.2	DWS to implement a communications and awareness campaign regarding the need to use water sparingly, in collaboration with business and civil society leaders and all spheres of government, starting immediately </a:t>
            </a:r>
            <a:endParaRPr lang="en-ZA" sz="1800" dirty="0"/>
          </a:p>
          <a:p>
            <a:pPr marL="630238" indent="-630238" fontAlgn="base">
              <a:spcAft>
                <a:spcPts val="600"/>
              </a:spcAft>
            </a:pPr>
            <a:r>
              <a:rPr lang="en-GB" sz="1800" dirty="0"/>
              <a:t>4.3	DWS to explore incentives for the agriculture sector and other sectors to use less water (such as through using efficient/precision irrigation systems) – proposals to be developed and submitted to Cabinet system within 6 months</a:t>
            </a:r>
            <a:endParaRPr lang="en-ZA" sz="1800" dirty="0"/>
          </a:p>
          <a:p>
            <a:pPr marL="630238" indent="-630238">
              <a:spcAft>
                <a:spcPts val="600"/>
              </a:spcAft>
            </a:pPr>
            <a:r>
              <a:rPr lang="en-GB" sz="1800" dirty="0"/>
              <a:t>4.4	WSAs to work with local business and civil society leaders to address water and sanitation challenges, drawing on the lessons of the successful Presidential Business Working Group in eThekwini, on an ongoing basis</a:t>
            </a:r>
            <a:endParaRPr lang="en-US" sz="1400" b="1" dirty="0">
              <a:solidFill>
                <a:schemeClr val="tx2"/>
              </a:solidFill>
            </a:endParaRPr>
          </a:p>
        </p:txBody>
      </p:sp>
    </p:spTree>
    <p:extLst>
      <p:ext uri="{BB962C8B-B14F-4D97-AF65-F5344CB8AC3E}">
        <p14:creationId xmlns:p14="http://schemas.microsoft.com/office/powerpoint/2010/main" val="19641874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50013-4C9F-681A-2B03-709FF98FBE60}"/>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813142F3-8C21-106C-BBDE-0CC7E7121E2E}"/>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33</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C8759F80-B61A-96B0-0DDA-78248D1BAA58}"/>
              </a:ext>
            </a:extLst>
          </p:cNvPr>
          <p:cNvSpPr txBox="1">
            <a:spLocks/>
          </p:cNvSpPr>
          <p:nvPr/>
        </p:nvSpPr>
        <p:spPr bwMode="auto">
          <a:xfrm>
            <a:off x="0" y="363220"/>
            <a:ext cx="12192000" cy="71374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800" b="1" dirty="0">
                <a:solidFill>
                  <a:schemeClr val="tx2"/>
                </a:solidFill>
              </a:rPr>
              <a:t>Theme 5: Fighting criminality and corruption in the water and sanitation sector</a:t>
            </a:r>
          </a:p>
        </p:txBody>
      </p:sp>
      <p:sp>
        <p:nvSpPr>
          <p:cNvPr id="10" name="TextBox 6">
            <a:extLst>
              <a:ext uri="{FF2B5EF4-FFF2-40B4-BE49-F238E27FC236}">
                <a16:creationId xmlns:a16="http://schemas.microsoft.com/office/drawing/2014/main" id="{6BAC9AFD-A3B7-C023-F170-14F7E2FD31C1}"/>
              </a:ext>
            </a:extLst>
          </p:cNvPr>
          <p:cNvSpPr txBox="1">
            <a:spLocks noChangeArrowheads="1"/>
          </p:cNvSpPr>
          <p:nvPr/>
        </p:nvSpPr>
        <p:spPr bwMode="auto">
          <a:xfrm>
            <a:off x="0" y="1177925"/>
            <a:ext cx="12059920" cy="2659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lnSpc>
                <a:spcPts val="2475"/>
              </a:lnSpc>
              <a:spcAft>
                <a:spcPts val="600"/>
              </a:spcAft>
            </a:pPr>
            <a:endParaRPr lang="en-US" sz="1800" b="1" dirty="0">
              <a:solidFill>
                <a:schemeClr val="tx2"/>
              </a:solidFill>
            </a:endParaRPr>
          </a:p>
          <a:p>
            <a:pPr marL="630238" indent="-630238" algn="just">
              <a:spcAft>
                <a:spcPts val="600"/>
              </a:spcAft>
            </a:pPr>
            <a:r>
              <a:rPr lang="en-US" sz="1800" dirty="0"/>
              <a:t>5.1	All WSAs that have not yet developed an infrastructure security strategy/ plan to combat vandalism and theft of water and sanitation infrastructure to have these in place within 6 months</a:t>
            </a:r>
            <a:endParaRPr lang="en-ZA" sz="1800" dirty="0"/>
          </a:p>
          <a:p>
            <a:pPr marL="630238" indent="-630238" algn="just">
              <a:spcAft>
                <a:spcPts val="600"/>
              </a:spcAft>
            </a:pPr>
            <a:r>
              <a:rPr lang="en-US" sz="1800" dirty="0"/>
              <a:t>5.2	DWS to collaborate with Special Investigating Unit to establish a national water and sanitation anti-corruption forum, within 6 months</a:t>
            </a:r>
            <a:endParaRPr lang="en-ZA" sz="1800" dirty="0"/>
          </a:p>
          <a:p>
            <a:pPr marL="630238" indent="-630238" algn="just">
              <a:spcAft>
                <a:spcPts val="600"/>
              </a:spcAft>
            </a:pPr>
            <a:r>
              <a:rPr lang="en-US" sz="1800" dirty="0"/>
              <a:t>5.3	WSAs to implement community education and awareness programmes to raise the implications of theft and vandalism on water infrastructure, starting within the next 6 months</a:t>
            </a:r>
            <a:endParaRPr lang="en-ZA" sz="1800" dirty="0"/>
          </a:p>
          <a:p>
            <a:pPr marL="630238" indent="-630238" algn="just">
              <a:spcAft>
                <a:spcPts val="600"/>
              </a:spcAft>
            </a:pPr>
            <a:r>
              <a:rPr lang="en-US" sz="1800" dirty="0"/>
              <a:t>5.4	WSAs to consider establishing water committees to protect water and sanitation infrastructure, within a year</a:t>
            </a:r>
            <a:endParaRPr lang="en-ZA" sz="1800" dirty="0"/>
          </a:p>
        </p:txBody>
      </p:sp>
    </p:spTree>
    <p:extLst>
      <p:ext uri="{BB962C8B-B14F-4D97-AF65-F5344CB8AC3E}">
        <p14:creationId xmlns:p14="http://schemas.microsoft.com/office/powerpoint/2010/main" val="38392288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2B0D3-56A1-3B04-D5E5-B9D3A2416D59}"/>
            </a:ext>
          </a:extLst>
        </p:cNvPr>
        <p:cNvGrpSpPr/>
        <p:nvPr/>
      </p:nvGrpSpPr>
      <p:grpSpPr>
        <a:xfrm>
          <a:off x="0" y="0"/>
          <a:ext cx="0" cy="0"/>
          <a:chOff x="0" y="0"/>
          <a:chExt cx="0" cy="0"/>
        </a:xfrm>
      </p:grpSpPr>
      <p:sp>
        <p:nvSpPr>
          <p:cNvPr id="13313" name="TextBox 4">
            <a:extLst>
              <a:ext uri="{FF2B5EF4-FFF2-40B4-BE49-F238E27FC236}">
                <a16:creationId xmlns:a16="http://schemas.microsoft.com/office/drawing/2014/main" id="{35C03A12-5DB1-8EA7-CF65-945191B02306}"/>
              </a:ext>
            </a:extLst>
          </p:cNvPr>
          <p:cNvSpPr txBox="1">
            <a:spLocks noChangeArrowheads="1"/>
          </p:cNvSpPr>
          <p:nvPr/>
        </p:nvSpPr>
        <p:spPr bwMode="auto">
          <a:xfrm>
            <a:off x="3073400" y="1212851"/>
            <a:ext cx="56197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b="1" dirty="0">
                <a:solidFill>
                  <a:schemeClr val="bg1"/>
                </a:solidFill>
              </a:rPr>
              <a:t>PRESENTATION TITLE</a:t>
            </a:r>
          </a:p>
        </p:txBody>
      </p:sp>
      <p:sp>
        <p:nvSpPr>
          <p:cNvPr id="13317" name="TextBox 9">
            <a:extLst>
              <a:ext uri="{FF2B5EF4-FFF2-40B4-BE49-F238E27FC236}">
                <a16:creationId xmlns:a16="http://schemas.microsoft.com/office/drawing/2014/main" id="{CC373F19-766A-DC6D-D419-E85ADD8C7DF4}"/>
              </a:ext>
            </a:extLst>
          </p:cNvPr>
          <p:cNvSpPr txBox="1">
            <a:spLocks noChangeArrowheads="1"/>
          </p:cNvSpPr>
          <p:nvPr/>
        </p:nvSpPr>
        <p:spPr bwMode="auto">
          <a:xfrm>
            <a:off x="1799020" y="3304191"/>
            <a:ext cx="561975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dirty="0">
                <a:solidFill>
                  <a:schemeClr val="bg1"/>
                </a:solidFill>
              </a:rPr>
              <a:t>Presented by: Anet Muir	</a:t>
            </a:r>
          </a:p>
          <a:p>
            <a:pPr eaLnBrk="1" hangingPunct="1"/>
            <a:r>
              <a:rPr lang="en-US" altLang="en-US" sz="1200" dirty="0">
                <a:solidFill>
                  <a:schemeClr val="bg1"/>
                </a:solidFill>
              </a:rPr>
              <a:t>Designation:	CD WUCME	</a:t>
            </a:r>
          </a:p>
          <a:p>
            <a:pPr eaLnBrk="1" hangingPunct="1"/>
            <a:r>
              <a:rPr lang="en-US" altLang="en-US" sz="1200" dirty="0">
                <a:solidFill>
                  <a:schemeClr val="bg1"/>
                </a:solidFill>
              </a:rPr>
              <a:t>Date:24 09 19			</a:t>
            </a:r>
          </a:p>
        </p:txBody>
      </p:sp>
      <p:sp>
        <p:nvSpPr>
          <p:cNvPr id="2" name="Slide Number Placeholder 1">
            <a:extLst>
              <a:ext uri="{FF2B5EF4-FFF2-40B4-BE49-F238E27FC236}">
                <a16:creationId xmlns:a16="http://schemas.microsoft.com/office/drawing/2014/main" id="{CFA3107D-8590-0F84-A12E-0D3036C91B04}"/>
              </a:ext>
            </a:extLst>
          </p:cNvPr>
          <p:cNvSpPr>
            <a:spLocks noGrp="1"/>
          </p:cNvSpPr>
          <p:nvPr>
            <p:ph type="sldNum" sz="quarter" idx="12"/>
          </p:nvPr>
        </p:nvSpPr>
        <p:spPr/>
        <p:txBody>
          <a:bodyPr/>
          <a:lstStyle/>
          <a:p>
            <a:pPr>
              <a:defRPr/>
            </a:pPr>
            <a:fld id="{C4EB9025-4637-4149-8F0E-BA50A7909C56}" type="slidenum">
              <a:rPr lang="en-US" altLang="en-US" smtClean="0"/>
              <a:pPr>
                <a:defRPr/>
              </a:pPr>
              <a:t>34</a:t>
            </a:fld>
            <a:endParaRPr lang="en-US" altLang="en-US" dirty="0"/>
          </a:p>
        </p:txBody>
      </p:sp>
      <p:sp>
        <p:nvSpPr>
          <p:cNvPr id="5" name="TextBox 4">
            <a:extLst>
              <a:ext uri="{FF2B5EF4-FFF2-40B4-BE49-F238E27FC236}">
                <a16:creationId xmlns:a16="http://schemas.microsoft.com/office/drawing/2014/main" id="{08EE8331-F24A-E7DD-9184-63795147856D}"/>
              </a:ext>
            </a:extLst>
          </p:cNvPr>
          <p:cNvSpPr txBox="1"/>
          <p:nvPr/>
        </p:nvSpPr>
        <p:spPr>
          <a:xfrm>
            <a:off x="121919" y="346353"/>
            <a:ext cx="11805921" cy="430887"/>
          </a:xfrm>
          <a:prstGeom prst="rect">
            <a:avLst/>
          </a:prstGeom>
          <a:noFill/>
        </p:spPr>
        <p:txBody>
          <a:bodyPr wrap="square">
            <a:spAutoFit/>
          </a:bodyPr>
          <a:lstStyle/>
          <a:p>
            <a:pPr marL="85725">
              <a:spcAft>
                <a:spcPts val="600"/>
              </a:spcAft>
            </a:pPr>
            <a:r>
              <a:rPr lang="en-ZA" sz="2200" b="1" dirty="0"/>
              <a:t>Annexure:</a:t>
            </a:r>
          </a:p>
        </p:txBody>
      </p:sp>
      <p:sp>
        <p:nvSpPr>
          <p:cNvPr id="3" name="Content Placeholder 2">
            <a:extLst>
              <a:ext uri="{FF2B5EF4-FFF2-40B4-BE49-F238E27FC236}">
                <a16:creationId xmlns:a16="http://schemas.microsoft.com/office/drawing/2014/main" id="{C486790E-CAAE-919B-4D44-9B16C991932C}"/>
              </a:ext>
            </a:extLst>
          </p:cNvPr>
          <p:cNvSpPr txBox="1">
            <a:spLocks/>
          </p:cNvSpPr>
          <p:nvPr/>
        </p:nvSpPr>
        <p:spPr bwMode="auto">
          <a:xfrm>
            <a:off x="2153919" y="2406617"/>
            <a:ext cx="11724935" cy="39852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300"/>
              </a:lnSpc>
              <a:buFont typeface="Arial" charset="0"/>
              <a:buNone/>
            </a:pPr>
            <a:r>
              <a:rPr lang="en-US" sz="2800" b="1" dirty="0">
                <a:latin typeface="Arial" charset="0"/>
                <a:cs typeface="Arial" charset="0"/>
              </a:rPr>
              <a:t>Water and Sanitation Grant Allocations</a:t>
            </a:r>
          </a:p>
        </p:txBody>
      </p:sp>
    </p:spTree>
    <p:extLst>
      <p:ext uri="{BB962C8B-B14F-4D97-AF65-F5344CB8AC3E}">
        <p14:creationId xmlns:p14="http://schemas.microsoft.com/office/powerpoint/2010/main" val="16498701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7FAFB"/>
        </a:solidFill>
        <a:effectLst/>
      </p:bgPr>
    </p:bg>
    <p:spTree>
      <p:nvGrpSpPr>
        <p:cNvPr id="1" name="Shape 939"/>
        <p:cNvGrpSpPr/>
        <p:nvPr/>
      </p:nvGrpSpPr>
      <p:grpSpPr>
        <a:xfrm>
          <a:off x="0" y="0"/>
          <a:ext cx="0" cy="0"/>
          <a:chOff x="0" y="0"/>
          <a:chExt cx="0" cy="0"/>
        </a:xfrm>
      </p:grpSpPr>
      <p:sp>
        <p:nvSpPr>
          <p:cNvPr id="940" name="Google Shape;940;p108"/>
          <p:cNvSpPr/>
          <p:nvPr/>
        </p:nvSpPr>
        <p:spPr>
          <a:xfrm>
            <a:off x="199400" y="3825"/>
            <a:ext cx="9541800" cy="6096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900"/>
              <a:buFont typeface="Calibri"/>
              <a:buNone/>
              <a:tabLst/>
              <a:defRPr/>
            </a:pPr>
            <a:r>
              <a:rPr kumimoji="0" lang="en-ZA" sz="2000" b="1" i="0" u="none" strike="noStrike" kern="0" cap="none" spc="0" normalizeH="0" baseline="0" noProof="0">
                <a:ln>
                  <a:noFill/>
                </a:ln>
                <a:solidFill>
                  <a:srgbClr val="0E2841"/>
                </a:solidFill>
                <a:effectLst/>
                <a:uLnTx/>
                <a:uFillTx/>
                <a:latin typeface="Calibri"/>
                <a:ea typeface="Calibri"/>
                <a:cs typeface="Calibri"/>
                <a:sym typeface="Calibri"/>
              </a:rPr>
              <a:t>Breakdown of water services related grants: FY 2026/27</a:t>
            </a:r>
            <a:endParaRPr kumimoji="0" sz="2000" b="0" i="0" u="none" strike="noStrike" kern="0" cap="none" spc="0" normalizeH="0" baseline="0" noProof="0">
              <a:ln>
                <a:noFill/>
              </a:ln>
              <a:solidFill>
                <a:srgbClr val="0E2841"/>
              </a:solidFill>
              <a:effectLst/>
              <a:uLnTx/>
              <a:uFillTx/>
              <a:latin typeface="Calibri"/>
              <a:ea typeface="Calibri"/>
              <a:cs typeface="Calibri"/>
              <a:sym typeface="Calibri"/>
            </a:endParaRPr>
          </a:p>
        </p:txBody>
      </p:sp>
      <p:graphicFrame>
        <p:nvGraphicFramePr>
          <p:cNvPr id="941" name="Google Shape;941;p108"/>
          <p:cNvGraphicFramePr/>
          <p:nvPr/>
        </p:nvGraphicFramePr>
        <p:xfrm>
          <a:off x="176115" y="566799"/>
          <a:ext cx="11839775" cy="5751935"/>
        </p:xfrm>
        <a:graphic>
          <a:graphicData uri="http://schemas.openxmlformats.org/drawingml/2006/table">
            <a:tbl>
              <a:tblPr>
                <a:noFill/>
              </a:tblPr>
              <a:tblGrid>
                <a:gridCol w="3912025">
                  <a:extLst>
                    <a:ext uri="{9D8B030D-6E8A-4147-A177-3AD203B41FA5}">
                      <a16:colId xmlns:a16="http://schemas.microsoft.com/office/drawing/2014/main" val="20000"/>
                    </a:ext>
                  </a:extLst>
                </a:gridCol>
                <a:gridCol w="1217725">
                  <a:extLst>
                    <a:ext uri="{9D8B030D-6E8A-4147-A177-3AD203B41FA5}">
                      <a16:colId xmlns:a16="http://schemas.microsoft.com/office/drawing/2014/main" val="20001"/>
                    </a:ext>
                  </a:extLst>
                </a:gridCol>
                <a:gridCol w="1299225">
                  <a:extLst>
                    <a:ext uri="{9D8B030D-6E8A-4147-A177-3AD203B41FA5}">
                      <a16:colId xmlns:a16="http://schemas.microsoft.com/office/drawing/2014/main" val="20002"/>
                    </a:ext>
                  </a:extLst>
                </a:gridCol>
                <a:gridCol w="5410800">
                  <a:extLst>
                    <a:ext uri="{9D8B030D-6E8A-4147-A177-3AD203B41FA5}">
                      <a16:colId xmlns:a16="http://schemas.microsoft.com/office/drawing/2014/main" val="20003"/>
                    </a:ext>
                  </a:extLst>
                </a:gridCol>
              </a:tblGrid>
              <a:tr h="327400">
                <a:tc>
                  <a:txBody>
                    <a:bodyPr/>
                    <a:lstStyle/>
                    <a:p>
                      <a:pPr marL="0" marR="0" lvl="0" indent="0" algn="l" rtl="0">
                        <a:lnSpc>
                          <a:spcPct val="100000"/>
                        </a:lnSpc>
                        <a:spcBef>
                          <a:spcPts val="0"/>
                        </a:spcBef>
                        <a:spcAft>
                          <a:spcPts val="0"/>
                        </a:spcAft>
                        <a:buClr>
                          <a:srgbClr val="FFFFFF"/>
                        </a:buClr>
                        <a:buSzPts val="1300"/>
                        <a:buFont typeface="Calibri"/>
                        <a:buNone/>
                      </a:pPr>
                      <a:r>
                        <a:rPr lang="en-ZA" sz="1400" b="1" u="none" strike="noStrike" cap="none">
                          <a:solidFill>
                            <a:srgbClr val="FFFFFF"/>
                          </a:solidFill>
                          <a:latin typeface="Calibri"/>
                          <a:ea typeface="Calibri"/>
                          <a:cs typeface="Calibri"/>
                          <a:sym typeface="Calibri"/>
                        </a:rPr>
                        <a:t>Funding stream</a:t>
                      </a:r>
                      <a:endParaRPr sz="1400" u="none" strike="noStrike" cap="none">
                        <a:latin typeface="Calibri"/>
                        <a:ea typeface="Calibri"/>
                        <a:cs typeface="Calibri"/>
                        <a:sym typeface="Calibri"/>
                      </a:endParaRPr>
                    </a:p>
                  </a:txBody>
                  <a:tcPr marL="121925" marR="121925" marT="60975" marB="60975">
                    <a:lnL w="12700" cap="flat" cmpd="sng">
                      <a:solidFill>
                        <a:srgbClr val="D4E6F1"/>
                      </a:solidFill>
                      <a:prstDash val="solid"/>
                      <a:round/>
                      <a:headEnd type="none" w="sm" len="sm"/>
                      <a:tailEnd type="none" w="sm" len="sm"/>
                    </a:lnL>
                    <a:lnR w="12700" cap="flat" cmpd="sng">
                      <a:solidFill>
                        <a:srgbClr val="D4E6F1"/>
                      </a:solidFill>
                      <a:prstDash val="solid"/>
                      <a:round/>
                      <a:headEnd type="none" w="sm" len="sm"/>
                      <a:tailEnd type="none" w="sm" len="sm"/>
                    </a:lnR>
                    <a:lnT w="12700" cap="flat" cmpd="sng">
                      <a:solidFill>
                        <a:srgbClr val="D4E6F1"/>
                      </a:solidFill>
                      <a:prstDash val="solid"/>
                      <a:round/>
                      <a:headEnd type="none" w="sm" len="sm"/>
                      <a:tailEnd type="none" w="sm" len="sm"/>
                    </a:lnT>
                    <a:lnB w="12700" cap="flat" cmpd="sng">
                      <a:solidFill>
                        <a:srgbClr val="D4E6F1"/>
                      </a:solidFill>
                      <a:prstDash val="solid"/>
                      <a:round/>
                      <a:headEnd type="none" w="sm" len="sm"/>
                      <a:tailEnd type="none" w="sm" len="sm"/>
                    </a:lnB>
                    <a:solidFill>
                      <a:srgbClr val="666666"/>
                    </a:solidFill>
                  </a:tcPr>
                </a:tc>
                <a:tc>
                  <a:txBody>
                    <a:bodyPr/>
                    <a:lstStyle/>
                    <a:p>
                      <a:pPr marL="0" marR="0" lvl="0" indent="0" algn="ctr" rtl="0">
                        <a:lnSpc>
                          <a:spcPct val="100000"/>
                        </a:lnSpc>
                        <a:spcBef>
                          <a:spcPts val="0"/>
                        </a:spcBef>
                        <a:spcAft>
                          <a:spcPts val="0"/>
                        </a:spcAft>
                        <a:buClr>
                          <a:srgbClr val="FFFFFF"/>
                        </a:buClr>
                        <a:buSzPts val="1300"/>
                        <a:buFont typeface="Calibri"/>
                        <a:buNone/>
                      </a:pPr>
                      <a:r>
                        <a:rPr lang="en-ZA" sz="1400" b="1" u="none" strike="noStrike" cap="none">
                          <a:solidFill>
                            <a:srgbClr val="FFFFFF"/>
                          </a:solidFill>
                          <a:latin typeface="Calibri"/>
                          <a:ea typeface="Calibri"/>
                          <a:cs typeface="Calibri"/>
                          <a:sym typeface="Calibri"/>
                        </a:rPr>
                        <a:t>Total (Rm)</a:t>
                      </a:r>
                      <a:endParaRPr sz="1400" u="none" strike="noStrike" cap="none">
                        <a:latin typeface="Calibri"/>
                        <a:ea typeface="Calibri"/>
                        <a:cs typeface="Calibri"/>
                        <a:sym typeface="Calibri"/>
                      </a:endParaRPr>
                    </a:p>
                  </a:txBody>
                  <a:tcPr marL="121925" marR="121925" marT="60975" marB="60975">
                    <a:lnL w="12700" cap="flat" cmpd="sng">
                      <a:solidFill>
                        <a:srgbClr val="D4E6F1"/>
                      </a:solidFill>
                      <a:prstDash val="solid"/>
                      <a:round/>
                      <a:headEnd type="none" w="sm" len="sm"/>
                      <a:tailEnd type="none" w="sm" len="sm"/>
                    </a:lnL>
                    <a:lnR w="12700" cap="flat" cmpd="sng">
                      <a:solidFill>
                        <a:srgbClr val="D4E6F1"/>
                      </a:solidFill>
                      <a:prstDash val="solid"/>
                      <a:round/>
                      <a:headEnd type="none" w="sm" len="sm"/>
                      <a:tailEnd type="none" w="sm" len="sm"/>
                    </a:lnR>
                    <a:lnT w="12700" cap="flat" cmpd="sng">
                      <a:solidFill>
                        <a:srgbClr val="D4E6F1"/>
                      </a:solidFill>
                      <a:prstDash val="solid"/>
                      <a:round/>
                      <a:headEnd type="none" w="sm" len="sm"/>
                      <a:tailEnd type="none" w="sm" len="sm"/>
                    </a:lnT>
                    <a:lnB w="12700" cap="flat" cmpd="sng">
                      <a:solidFill>
                        <a:srgbClr val="D4E6F1"/>
                      </a:solidFill>
                      <a:prstDash val="solid"/>
                      <a:round/>
                      <a:headEnd type="none" w="sm" len="sm"/>
                      <a:tailEnd type="none" w="sm" len="sm"/>
                    </a:lnB>
                    <a:solidFill>
                      <a:srgbClr val="666666"/>
                    </a:solidFill>
                  </a:tcPr>
                </a:tc>
                <a:tc>
                  <a:txBody>
                    <a:bodyPr/>
                    <a:lstStyle/>
                    <a:p>
                      <a:pPr marL="0" marR="0" lvl="0" indent="0" algn="ctr" rtl="0">
                        <a:lnSpc>
                          <a:spcPct val="100000"/>
                        </a:lnSpc>
                        <a:spcBef>
                          <a:spcPts val="0"/>
                        </a:spcBef>
                        <a:spcAft>
                          <a:spcPts val="0"/>
                        </a:spcAft>
                        <a:buClr>
                          <a:srgbClr val="FFFFFF"/>
                        </a:buClr>
                        <a:buSzPts val="1300"/>
                        <a:buFont typeface="Calibri"/>
                        <a:buNone/>
                      </a:pPr>
                      <a:r>
                        <a:rPr lang="en-ZA" sz="1400" b="1" u="none" strike="noStrike" cap="none">
                          <a:solidFill>
                            <a:srgbClr val="FFFFFF"/>
                          </a:solidFill>
                          <a:latin typeface="Calibri"/>
                          <a:ea typeface="Calibri"/>
                          <a:cs typeface="Calibri"/>
                          <a:sym typeface="Calibri"/>
                        </a:rPr>
                        <a:t>Water (Rm)</a:t>
                      </a:r>
                      <a:endParaRPr sz="1400" u="none" strike="noStrike" cap="none">
                        <a:latin typeface="Calibri"/>
                        <a:ea typeface="Calibri"/>
                        <a:cs typeface="Calibri"/>
                        <a:sym typeface="Calibri"/>
                      </a:endParaRPr>
                    </a:p>
                  </a:txBody>
                  <a:tcPr marL="121925" marR="121925" marT="60975" marB="60975">
                    <a:lnL w="12700" cap="flat" cmpd="sng">
                      <a:solidFill>
                        <a:srgbClr val="D4E6F1"/>
                      </a:solidFill>
                      <a:prstDash val="solid"/>
                      <a:round/>
                      <a:headEnd type="none" w="sm" len="sm"/>
                      <a:tailEnd type="none" w="sm" len="sm"/>
                    </a:lnL>
                    <a:lnR w="12700" cap="flat" cmpd="sng">
                      <a:solidFill>
                        <a:srgbClr val="D4E6F1"/>
                      </a:solidFill>
                      <a:prstDash val="solid"/>
                      <a:round/>
                      <a:headEnd type="none" w="sm" len="sm"/>
                      <a:tailEnd type="none" w="sm" len="sm"/>
                    </a:lnR>
                    <a:lnT w="12700" cap="flat" cmpd="sng">
                      <a:solidFill>
                        <a:srgbClr val="D4E6F1"/>
                      </a:solidFill>
                      <a:prstDash val="solid"/>
                      <a:round/>
                      <a:headEnd type="none" w="sm" len="sm"/>
                      <a:tailEnd type="none" w="sm" len="sm"/>
                    </a:lnT>
                    <a:lnB w="12700" cap="flat" cmpd="sng">
                      <a:solidFill>
                        <a:srgbClr val="D4E6F1"/>
                      </a:solidFill>
                      <a:prstDash val="solid"/>
                      <a:round/>
                      <a:headEnd type="none" w="sm" len="sm"/>
                      <a:tailEnd type="none" w="sm" len="sm"/>
                    </a:lnB>
                    <a:solidFill>
                      <a:srgbClr val="E9A825"/>
                    </a:solidFill>
                  </a:tcPr>
                </a:tc>
                <a:tc>
                  <a:txBody>
                    <a:bodyPr/>
                    <a:lstStyle/>
                    <a:p>
                      <a:pPr marL="0" marR="0" lvl="0" indent="0" algn="l" rtl="0">
                        <a:lnSpc>
                          <a:spcPct val="100000"/>
                        </a:lnSpc>
                        <a:spcBef>
                          <a:spcPts val="0"/>
                        </a:spcBef>
                        <a:spcAft>
                          <a:spcPts val="0"/>
                        </a:spcAft>
                        <a:buClr>
                          <a:srgbClr val="FFFFFF"/>
                        </a:buClr>
                        <a:buSzPts val="1300"/>
                        <a:buFont typeface="Calibri"/>
                        <a:buNone/>
                      </a:pPr>
                      <a:r>
                        <a:rPr lang="en-ZA" sz="1400" b="1" u="none" strike="noStrike" cap="none">
                          <a:solidFill>
                            <a:srgbClr val="FFFFFF"/>
                          </a:solidFill>
                          <a:latin typeface="Calibri"/>
                          <a:ea typeface="Calibri"/>
                          <a:cs typeface="Calibri"/>
                          <a:sym typeface="Calibri"/>
                        </a:rPr>
                        <a:t>Conditionality mechanism</a:t>
                      </a:r>
                      <a:endParaRPr sz="1400" u="none" strike="noStrike" cap="none">
                        <a:latin typeface="Calibri"/>
                        <a:ea typeface="Calibri"/>
                        <a:cs typeface="Calibri"/>
                        <a:sym typeface="Calibri"/>
                      </a:endParaRPr>
                    </a:p>
                  </a:txBody>
                  <a:tcPr marL="121925" marR="121925" marT="60975" marB="60975">
                    <a:lnL w="12700" cap="flat" cmpd="sng">
                      <a:solidFill>
                        <a:srgbClr val="D4E6F1"/>
                      </a:solidFill>
                      <a:prstDash val="solid"/>
                      <a:round/>
                      <a:headEnd type="none" w="sm" len="sm"/>
                      <a:tailEnd type="none" w="sm" len="sm"/>
                    </a:lnL>
                    <a:lnR w="12700" cap="flat" cmpd="sng">
                      <a:solidFill>
                        <a:srgbClr val="D4E6F1"/>
                      </a:solidFill>
                      <a:prstDash val="solid"/>
                      <a:round/>
                      <a:headEnd type="none" w="sm" len="sm"/>
                      <a:tailEnd type="none" w="sm" len="sm"/>
                    </a:lnR>
                    <a:lnT w="12700" cap="flat" cmpd="sng">
                      <a:solidFill>
                        <a:srgbClr val="D4E6F1"/>
                      </a:solidFill>
                      <a:prstDash val="solid"/>
                      <a:round/>
                      <a:headEnd type="none" w="sm" len="sm"/>
                      <a:tailEnd type="none" w="sm" len="sm"/>
                    </a:lnT>
                    <a:lnB w="12700" cap="flat" cmpd="sng">
                      <a:solidFill>
                        <a:srgbClr val="D4E6F1"/>
                      </a:solidFill>
                      <a:prstDash val="solid"/>
                      <a:round/>
                      <a:headEnd type="none" w="sm" len="sm"/>
                      <a:tailEnd type="none" w="sm" len="sm"/>
                    </a:lnB>
                    <a:solidFill>
                      <a:srgbClr val="666666"/>
                    </a:solidFill>
                  </a:tcPr>
                </a:tc>
                <a:extLst>
                  <a:ext uri="{0D108BD9-81ED-4DB2-BD59-A6C34878D82A}">
                    <a16:rowId xmlns:a16="http://schemas.microsoft.com/office/drawing/2014/main" val="10000"/>
                  </a:ext>
                </a:extLst>
              </a:tr>
              <a:tr h="312500">
                <a:tc gridSpan="4">
                  <a:txBody>
                    <a:bodyPr/>
                    <a:lstStyle/>
                    <a:p>
                      <a:pPr marL="0" marR="0" lvl="0" indent="0" algn="l" rtl="0">
                        <a:lnSpc>
                          <a:spcPct val="100000"/>
                        </a:lnSpc>
                        <a:spcBef>
                          <a:spcPts val="0"/>
                        </a:spcBef>
                        <a:spcAft>
                          <a:spcPts val="0"/>
                        </a:spcAft>
                        <a:buClr>
                          <a:srgbClr val="FFFFFF"/>
                        </a:buClr>
                        <a:buSzPts val="1300"/>
                        <a:buFont typeface="Calibri"/>
                        <a:buNone/>
                      </a:pPr>
                      <a:r>
                        <a:rPr lang="en-ZA" sz="1300" b="1" u="none" strike="noStrike" cap="none">
                          <a:solidFill>
                            <a:srgbClr val="FFFFFF"/>
                          </a:solidFill>
                          <a:latin typeface="Calibri"/>
                          <a:ea typeface="Calibri"/>
                          <a:cs typeface="Calibri"/>
                          <a:sym typeface="Calibri"/>
                        </a:rPr>
                        <a:t>(1) CONDITIONAL GRANTS: DoR</a:t>
                      </a:r>
                      <a:r>
                        <a:rPr lang="en-ZA" sz="1300" b="1">
                          <a:solidFill>
                            <a:srgbClr val="FFFFFF"/>
                          </a:solidFill>
                          <a:latin typeface="Calibri"/>
                          <a:ea typeface="Calibri"/>
                          <a:cs typeface="Calibri"/>
                          <a:sym typeface="Calibri"/>
                        </a:rPr>
                        <a:t>B</a:t>
                      </a:r>
                      <a:r>
                        <a:rPr lang="en-ZA" sz="1300" b="1" u="none" strike="noStrike" cap="none">
                          <a:solidFill>
                            <a:srgbClr val="FFFFFF"/>
                          </a:solidFill>
                          <a:latin typeface="Calibri"/>
                          <a:ea typeface="Calibri"/>
                          <a:cs typeface="Calibri"/>
                          <a:sym typeface="Calibri"/>
                        </a:rPr>
                        <a:t> Schedules 4B, 5B &amp; 6B</a:t>
                      </a:r>
                      <a:endParaRPr sz="1300" u="none" strike="noStrike" cap="none">
                        <a:latin typeface="Calibri"/>
                        <a:ea typeface="Calibri"/>
                        <a:cs typeface="Calibri"/>
                        <a:sym typeface="Calibri"/>
                      </a:endParaRPr>
                    </a:p>
                  </a:txBody>
                  <a:tcPr marL="121925" marR="121925" marT="60975" marB="60975">
                    <a:lnL w="12700" cap="flat" cmpd="sng">
                      <a:solidFill>
                        <a:srgbClr val="D4E6F1"/>
                      </a:solidFill>
                      <a:prstDash val="solid"/>
                      <a:round/>
                      <a:headEnd type="none" w="sm" len="sm"/>
                      <a:tailEnd type="none" w="sm" len="sm"/>
                    </a:lnL>
                    <a:lnR w="12700" cap="flat" cmpd="sng">
                      <a:solidFill>
                        <a:srgbClr val="D4E6F1"/>
                      </a:solidFill>
                      <a:prstDash val="solid"/>
                      <a:round/>
                      <a:headEnd type="none" w="sm" len="sm"/>
                      <a:tailEnd type="none" w="sm" len="sm"/>
                    </a:lnR>
                    <a:lnT w="12700" cap="flat" cmpd="sng">
                      <a:solidFill>
                        <a:srgbClr val="D4E6F1"/>
                      </a:solidFill>
                      <a:prstDash val="solid"/>
                      <a:round/>
                      <a:headEnd type="none" w="sm" len="sm"/>
                      <a:tailEnd type="none" w="sm" len="sm"/>
                    </a:lnT>
                    <a:lnB w="12700" cap="flat" cmpd="sng">
                      <a:solidFill>
                        <a:srgbClr val="B7B7B7"/>
                      </a:solidFill>
                      <a:prstDash val="solid"/>
                      <a:round/>
                      <a:headEnd type="none" w="sm" len="sm"/>
                      <a:tailEnd type="none" w="sm" len="sm"/>
                    </a:lnB>
                    <a:solidFill>
                      <a:srgbClr val="3D85C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12500">
                <a:tc>
                  <a:txBody>
                    <a:bodyPr/>
                    <a:lstStyle/>
                    <a:p>
                      <a:pPr marL="0" marR="0" lvl="0" indent="0" algn="l" rtl="0">
                        <a:lnSpc>
                          <a:spcPct val="100000"/>
                        </a:lnSpc>
                        <a:spcBef>
                          <a:spcPts val="0"/>
                        </a:spcBef>
                        <a:spcAft>
                          <a:spcPts val="0"/>
                        </a:spcAft>
                        <a:buClr>
                          <a:srgbClr val="1C2B3A"/>
                        </a:buClr>
                        <a:buSzPts val="1300"/>
                        <a:buFont typeface="Calibri"/>
                        <a:buNone/>
                      </a:pPr>
                      <a:r>
                        <a:rPr lang="en-ZA" sz="1300" u="none" strike="noStrike" cap="none">
                          <a:solidFill>
                            <a:schemeClr val="dk1"/>
                          </a:solidFill>
                          <a:latin typeface="Calibri"/>
                          <a:ea typeface="Calibri"/>
                          <a:cs typeface="Calibri"/>
                          <a:sym typeface="Calibri"/>
                        </a:rPr>
                        <a:t>Urban Dev. Financing Grant (UDFG)*</a:t>
                      </a:r>
                      <a:endParaRPr sz="1300" u="none" strike="noStrike" cap="none">
                        <a:solidFill>
                          <a:schemeClr val="dk1"/>
                        </a:solidFill>
                        <a:latin typeface="Calibri"/>
                        <a:ea typeface="Calibri"/>
                        <a:cs typeface="Calibri"/>
                        <a:sym typeface="Calibri"/>
                      </a:endParaRPr>
                    </a:p>
                  </a:txBody>
                  <a:tcPr marL="121925" marR="121925" marT="60975" marB="60975" anchor="ctr">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C2B3A"/>
                        </a:buClr>
                        <a:buSzPts val="1300"/>
                        <a:buFont typeface="Calibri"/>
                        <a:buNone/>
                      </a:pPr>
                      <a:r>
                        <a:rPr lang="en-ZA" sz="1300" u="none" strike="noStrike" cap="none">
                          <a:solidFill>
                            <a:schemeClr val="dk1"/>
                          </a:solidFill>
                          <a:latin typeface="Calibri"/>
                          <a:ea typeface="Calibri"/>
                          <a:cs typeface="Calibri"/>
                          <a:sym typeface="Calibri"/>
                        </a:rPr>
                        <a:t>9 024</a:t>
                      </a:r>
                      <a:endParaRPr sz="1300" u="none" strike="noStrike" cap="none">
                        <a:solidFill>
                          <a:schemeClr val="dk1"/>
                        </a:solidFill>
                        <a:latin typeface="Calibri"/>
                        <a:ea typeface="Calibri"/>
                        <a:cs typeface="Calibri"/>
                        <a:sym typeface="Calibri"/>
                      </a:endParaRPr>
                    </a:p>
                  </a:txBody>
                  <a:tcPr marL="121925" marR="121925" marT="60975" marB="6097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A7EA4"/>
                        </a:buClr>
                        <a:buSzPts val="1300"/>
                        <a:buFont typeface="Calibri"/>
                        <a:buNone/>
                      </a:pPr>
                      <a:r>
                        <a:rPr lang="en-ZA" sz="1300" b="1" u="none" strike="noStrike" cap="none">
                          <a:solidFill>
                            <a:srgbClr val="E9A825"/>
                          </a:solidFill>
                          <a:latin typeface="Calibri"/>
                          <a:ea typeface="Calibri"/>
                          <a:cs typeface="Calibri"/>
                          <a:sym typeface="Calibri"/>
                        </a:rPr>
                        <a:t>4 632</a:t>
                      </a:r>
                      <a:endParaRPr sz="1300" u="none" strike="noStrike" cap="none">
                        <a:solidFill>
                          <a:srgbClr val="E9A825"/>
                        </a:solidFill>
                        <a:latin typeface="Calibri"/>
                        <a:ea typeface="Calibri"/>
                        <a:cs typeface="Calibri"/>
                        <a:sym typeface="Calibri"/>
                      </a:endParaRPr>
                    </a:p>
                  </a:txBody>
                  <a:tcPr marL="121925" marR="121925" marT="60975" marB="6097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6B7E8F"/>
                        </a:buClr>
                        <a:buSzPts val="1300"/>
                        <a:buFont typeface="Calibri"/>
                        <a:buNone/>
                      </a:pPr>
                      <a:r>
                        <a:rPr lang="en-ZA" sz="1300" u="none" strike="noStrike" cap="none">
                          <a:solidFill>
                            <a:schemeClr val="dk1"/>
                          </a:solidFill>
                          <a:latin typeface="Calibri"/>
                          <a:ea typeface="Calibri"/>
                          <a:cs typeface="Calibri"/>
                          <a:sym typeface="Calibri"/>
                        </a:rPr>
                        <a:t>Performance-based — 60% water and sanitation allocation set in DoR</a:t>
                      </a:r>
                      <a:r>
                        <a:rPr lang="en-ZA" sz="1300">
                          <a:solidFill>
                            <a:schemeClr val="dk1"/>
                          </a:solidFill>
                          <a:latin typeface="Calibri"/>
                          <a:ea typeface="Calibri"/>
                          <a:cs typeface="Calibri"/>
                          <a:sym typeface="Calibri"/>
                        </a:rPr>
                        <a:t>B</a:t>
                      </a:r>
                      <a:r>
                        <a:rPr lang="en-ZA" sz="1300" u="none" strike="noStrike" cap="none">
                          <a:solidFill>
                            <a:schemeClr val="dk1"/>
                          </a:solidFill>
                          <a:latin typeface="Calibri"/>
                          <a:ea typeface="Calibri"/>
                          <a:cs typeface="Calibri"/>
                          <a:sym typeface="Calibri"/>
                        </a:rPr>
                        <a:t> (value reflects proportion set aside for water only)</a:t>
                      </a:r>
                      <a:endParaRPr sz="1300" u="none" strike="noStrike" cap="none">
                        <a:solidFill>
                          <a:schemeClr val="dk1"/>
                        </a:solidFill>
                        <a:latin typeface="Calibri"/>
                        <a:ea typeface="Calibri"/>
                        <a:cs typeface="Calibri"/>
                        <a:sym typeface="Calibri"/>
                      </a:endParaRPr>
                    </a:p>
                  </a:txBody>
                  <a:tcPr marL="121925" marR="121925" marT="60975" marB="6097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12500">
                <a:tc>
                  <a:txBody>
                    <a:bodyPr/>
                    <a:lstStyle/>
                    <a:p>
                      <a:pPr marL="0" marR="0" lvl="0" indent="0" algn="l" rtl="0">
                        <a:lnSpc>
                          <a:spcPct val="100000"/>
                        </a:lnSpc>
                        <a:spcBef>
                          <a:spcPts val="0"/>
                        </a:spcBef>
                        <a:spcAft>
                          <a:spcPts val="0"/>
                        </a:spcAft>
                        <a:buClr>
                          <a:srgbClr val="1C2B3A"/>
                        </a:buClr>
                        <a:buSzPts val="1300"/>
                        <a:buFont typeface="Calibri"/>
                        <a:buNone/>
                      </a:pPr>
                      <a:r>
                        <a:rPr lang="en-ZA" sz="1300" u="none" strike="noStrike" cap="none">
                          <a:solidFill>
                            <a:schemeClr val="dk1"/>
                          </a:solidFill>
                          <a:latin typeface="Calibri"/>
                          <a:ea typeface="Calibri"/>
                          <a:cs typeface="Calibri"/>
                          <a:sym typeface="Calibri"/>
                        </a:rPr>
                        <a:t>Urban Settlements Dev. Grant (USDG)</a:t>
                      </a:r>
                      <a:endParaRPr sz="1300" u="none" strike="noStrike" cap="none">
                        <a:solidFill>
                          <a:schemeClr val="dk1"/>
                        </a:solidFill>
                        <a:latin typeface="Calibri"/>
                        <a:ea typeface="Calibri"/>
                        <a:cs typeface="Calibri"/>
                        <a:sym typeface="Calibri"/>
                      </a:endParaRPr>
                    </a:p>
                  </a:txBody>
                  <a:tcPr marL="121925" marR="121925" marT="60975" marB="60975" anchor="ctr">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C2B3A"/>
                        </a:buClr>
                        <a:buSzPts val="1300"/>
                        <a:buFont typeface="Calibri"/>
                        <a:buNone/>
                      </a:pPr>
                      <a:r>
                        <a:rPr lang="en-ZA" sz="1300" u="none" strike="noStrike" cap="none">
                          <a:solidFill>
                            <a:schemeClr val="dk1"/>
                          </a:solidFill>
                          <a:latin typeface="Calibri"/>
                          <a:ea typeface="Calibri"/>
                          <a:cs typeface="Calibri"/>
                          <a:sym typeface="Calibri"/>
                        </a:rPr>
                        <a:t>4 079</a:t>
                      </a:r>
                      <a:endParaRPr sz="1300" u="none" strike="noStrike" cap="none">
                        <a:solidFill>
                          <a:schemeClr val="dk1"/>
                        </a:solidFill>
                        <a:latin typeface="Calibri"/>
                        <a:ea typeface="Calibri"/>
                        <a:cs typeface="Calibri"/>
                        <a:sym typeface="Calibri"/>
                      </a:endParaRPr>
                    </a:p>
                  </a:txBody>
                  <a:tcPr marL="121925" marR="121925" marT="60975" marB="6097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6B7E8F"/>
                        </a:buClr>
                        <a:buSzPts val="1300"/>
                        <a:buFont typeface="Calibri"/>
                        <a:buNone/>
                      </a:pPr>
                      <a:r>
                        <a:rPr lang="en-ZA" sz="1300" u="none" strike="noStrike" cap="none">
                          <a:solidFill>
                            <a:srgbClr val="E9A825"/>
                          </a:solidFill>
                          <a:latin typeface="Calibri"/>
                          <a:ea typeface="Calibri"/>
                          <a:cs typeface="Calibri"/>
                          <a:sym typeface="Calibri"/>
                        </a:rPr>
                        <a:t>—</a:t>
                      </a:r>
                      <a:endParaRPr sz="1300" u="none" strike="noStrike" cap="none">
                        <a:solidFill>
                          <a:srgbClr val="E9A825"/>
                        </a:solidFill>
                        <a:latin typeface="Calibri"/>
                        <a:ea typeface="Calibri"/>
                        <a:cs typeface="Calibri"/>
                        <a:sym typeface="Calibri"/>
                      </a:endParaRPr>
                    </a:p>
                  </a:txBody>
                  <a:tcPr marL="121925" marR="121925" marT="60975" marB="6097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6B7E8F"/>
                        </a:buClr>
                        <a:buSzPts val="1300"/>
                        <a:buFont typeface="Calibri"/>
                        <a:buNone/>
                      </a:pPr>
                      <a:r>
                        <a:rPr lang="en-ZA" sz="1300" u="none" strike="noStrike" cap="none">
                          <a:solidFill>
                            <a:schemeClr val="dk1"/>
                          </a:solidFill>
                          <a:latin typeface="Calibri"/>
                          <a:ea typeface="Calibri"/>
                          <a:cs typeface="Calibri"/>
                          <a:sym typeface="Calibri"/>
                        </a:rPr>
                        <a:t>Conditional — no mandatory water split</a:t>
                      </a:r>
                      <a:endParaRPr sz="1300" u="none" strike="noStrike" cap="none">
                        <a:solidFill>
                          <a:schemeClr val="dk1"/>
                        </a:solidFill>
                        <a:latin typeface="Calibri"/>
                        <a:ea typeface="Calibri"/>
                        <a:cs typeface="Calibri"/>
                        <a:sym typeface="Calibri"/>
                      </a:endParaRPr>
                    </a:p>
                  </a:txBody>
                  <a:tcPr marL="121925" marR="121925" marT="60975" marB="6097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12500">
                <a:tc>
                  <a:txBody>
                    <a:bodyPr/>
                    <a:lstStyle/>
                    <a:p>
                      <a:pPr marL="0" marR="0" lvl="0" indent="0" algn="l" rtl="0">
                        <a:lnSpc>
                          <a:spcPct val="100000"/>
                        </a:lnSpc>
                        <a:spcBef>
                          <a:spcPts val="0"/>
                        </a:spcBef>
                        <a:spcAft>
                          <a:spcPts val="0"/>
                        </a:spcAft>
                        <a:buClr>
                          <a:srgbClr val="1C2B3A"/>
                        </a:buClr>
                        <a:buSzPts val="1300"/>
                        <a:buFont typeface="Calibri"/>
                        <a:buNone/>
                      </a:pPr>
                      <a:r>
                        <a:rPr lang="en-ZA" sz="1300" u="none" strike="noStrike" cap="none">
                          <a:solidFill>
                            <a:schemeClr val="dk1"/>
                          </a:solidFill>
                          <a:latin typeface="Calibri"/>
                          <a:ea typeface="Calibri"/>
                          <a:cs typeface="Calibri"/>
                          <a:sym typeface="Calibri"/>
                        </a:rPr>
                        <a:t>Informal Settlements Upgrading (IUSP)</a:t>
                      </a:r>
                      <a:endParaRPr sz="1300" u="none" strike="noStrike" cap="none">
                        <a:solidFill>
                          <a:schemeClr val="dk1"/>
                        </a:solidFill>
                        <a:latin typeface="Calibri"/>
                        <a:ea typeface="Calibri"/>
                        <a:cs typeface="Calibri"/>
                        <a:sym typeface="Calibri"/>
                      </a:endParaRPr>
                    </a:p>
                  </a:txBody>
                  <a:tcPr marL="121925" marR="121925" marT="60975" marB="60975" anchor="ctr">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C2B3A"/>
                        </a:buClr>
                        <a:buSzPts val="1300"/>
                        <a:buFont typeface="Calibri"/>
                        <a:buNone/>
                      </a:pPr>
                      <a:r>
                        <a:rPr lang="en-ZA" sz="1300" u="none" strike="noStrike" cap="none">
                          <a:solidFill>
                            <a:schemeClr val="dk1"/>
                          </a:solidFill>
                          <a:latin typeface="Calibri"/>
                          <a:ea typeface="Calibri"/>
                          <a:cs typeface="Calibri"/>
                          <a:sym typeface="Calibri"/>
                        </a:rPr>
                        <a:t>4 417</a:t>
                      </a:r>
                      <a:endParaRPr sz="1300" u="none" strike="noStrike" cap="none">
                        <a:solidFill>
                          <a:schemeClr val="dk1"/>
                        </a:solidFill>
                        <a:latin typeface="Calibri"/>
                        <a:ea typeface="Calibri"/>
                        <a:cs typeface="Calibri"/>
                        <a:sym typeface="Calibri"/>
                      </a:endParaRPr>
                    </a:p>
                  </a:txBody>
                  <a:tcPr marL="121925" marR="121925" marT="60975" marB="6097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A7EA4"/>
                        </a:buClr>
                        <a:buSzPts val="1300"/>
                        <a:buFont typeface="Calibri"/>
                        <a:buNone/>
                      </a:pPr>
                      <a:r>
                        <a:rPr lang="en-ZA" sz="1300" b="1" u="none" strike="noStrike" cap="none">
                          <a:solidFill>
                            <a:srgbClr val="E9A825"/>
                          </a:solidFill>
                          <a:latin typeface="Calibri"/>
                          <a:ea typeface="Calibri"/>
                          <a:cs typeface="Calibri"/>
                          <a:sym typeface="Calibri"/>
                        </a:rPr>
                        <a:t>1 193</a:t>
                      </a:r>
                      <a:endParaRPr sz="1300" u="none" strike="noStrike" cap="none">
                        <a:solidFill>
                          <a:srgbClr val="E9A825"/>
                        </a:solidFill>
                        <a:latin typeface="Calibri"/>
                        <a:ea typeface="Calibri"/>
                        <a:cs typeface="Calibri"/>
                        <a:sym typeface="Calibri"/>
                      </a:endParaRPr>
                    </a:p>
                  </a:txBody>
                  <a:tcPr marL="121925" marR="121925" marT="60975" marB="6097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6B7E8F"/>
                        </a:buClr>
                        <a:buSzPts val="1300"/>
                        <a:buFont typeface="Calibri"/>
                        <a:buNone/>
                      </a:pPr>
                      <a:r>
                        <a:rPr lang="en-ZA" sz="1300" u="none" strike="noStrike" cap="none">
                          <a:solidFill>
                            <a:schemeClr val="dk1"/>
                          </a:solidFill>
                          <a:latin typeface="Calibri"/>
                          <a:ea typeface="Calibri"/>
                          <a:cs typeface="Calibri"/>
                          <a:sym typeface="Calibri"/>
                        </a:rPr>
                        <a:t>Conditional — 27% water allocation set in DoR</a:t>
                      </a:r>
                      <a:r>
                        <a:rPr lang="en-ZA" sz="1300">
                          <a:solidFill>
                            <a:schemeClr val="dk1"/>
                          </a:solidFill>
                          <a:latin typeface="Calibri"/>
                          <a:ea typeface="Calibri"/>
                          <a:cs typeface="Calibri"/>
                          <a:sym typeface="Calibri"/>
                        </a:rPr>
                        <a:t>B</a:t>
                      </a:r>
                      <a:r>
                        <a:rPr lang="en-ZA" sz="1300" u="none" strike="noStrike" cap="none">
                          <a:solidFill>
                            <a:schemeClr val="dk1"/>
                          </a:solidFill>
                          <a:latin typeface="Calibri"/>
                          <a:ea typeface="Calibri"/>
                          <a:cs typeface="Calibri"/>
                          <a:sym typeface="Calibri"/>
                        </a:rPr>
                        <a:t> (56% water and sanitation)</a:t>
                      </a:r>
                      <a:endParaRPr sz="1300" u="none" strike="noStrike" cap="none">
                        <a:solidFill>
                          <a:schemeClr val="dk1"/>
                        </a:solidFill>
                        <a:latin typeface="Calibri"/>
                        <a:ea typeface="Calibri"/>
                        <a:cs typeface="Calibri"/>
                        <a:sym typeface="Calibri"/>
                      </a:endParaRPr>
                    </a:p>
                  </a:txBody>
                  <a:tcPr marL="121925" marR="121925" marT="60975" marB="6097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505950">
                <a:tc>
                  <a:txBody>
                    <a:bodyPr/>
                    <a:lstStyle/>
                    <a:p>
                      <a:pPr marL="0" marR="0" lvl="0" indent="0" algn="l" rtl="0">
                        <a:lnSpc>
                          <a:spcPct val="100000"/>
                        </a:lnSpc>
                        <a:spcBef>
                          <a:spcPts val="0"/>
                        </a:spcBef>
                        <a:spcAft>
                          <a:spcPts val="0"/>
                        </a:spcAft>
                        <a:buClr>
                          <a:srgbClr val="1C2B3A"/>
                        </a:buClr>
                        <a:buSzPts val="1300"/>
                        <a:buFont typeface="Calibri"/>
                        <a:buNone/>
                      </a:pPr>
                      <a:r>
                        <a:rPr lang="en-ZA" sz="1300" u="none" strike="noStrike" cap="none">
                          <a:solidFill>
                            <a:schemeClr val="dk1"/>
                          </a:solidFill>
                          <a:latin typeface="Calibri"/>
                          <a:ea typeface="Calibri"/>
                          <a:cs typeface="Calibri"/>
                          <a:sym typeface="Calibri"/>
                        </a:rPr>
                        <a:t>Regional Bulk Infrastructure (RBIG)</a:t>
                      </a:r>
                      <a:endParaRPr sz="1300" u="none" strike="noStrike" cap="none">
                        <a:solidFill>
                          <a:schemeClr val="dk1"/>
                        </a:solidFill>
                        <a:latin typeface="Calibri"/>
                        <a:ea typeface="Calibri"/>
                        <a:cs typeface="Calibri"/>
                        <a:sym typeface="Calibri"/>
                      </a:endParaRPr>
                    </a:p>
                  </a:txBody>
                  <a:tcPr marL="121925" marR="121925" marT="60975" marB="60975" anchor="ctr">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C2B3A"/>
                        </a:buClr>
                        <a:buSzPts val="1300"/>
                        <a:buFont typeface="Calibri"/>
                        <a:buNone/>
                      </a:pPr>
                      <a:r>
                        <a:rPr lang="en-ZA" sz="1300" u="none" strike="noStrike" cap="none">
                          <a:solidFill>
                            <a:schemeClr val="dk1"/>
                          </a:solidFill>
                          <a:latin typeface="Calibri"/>
                          <a:ea typeface="Calibri"/>
                          <a:cs typeface="Calibri"/>
                          <a:sym typeface="Calibri"/>
                        </a:rPr>
                        <a:t>3 902</a:t>
                      </a:r>
                      <a:endParaRPr sz="1300" u="none" strike="noStrike" cap="none">
                        <a:solidFill>
                          <a:schemeClr val="dk1"/>
                        </a:solidFill>
                        <a:latin typeface="Calibri"/>
                        <a:ea typeface="Calibri"/>
                        <a:cs typeface="Calibri"/>
                        <a:sym typeface="Calibri"/>
                      </a:endParaRPr>
                    </a:p>
                  </a:txBody>
                  <a:tcPr marL="121925" marR="121925" marT="60975" marB="6097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A7EA4"/>
                        </a:buClr>
                        <a:buSzPts val="1300"/>
                        <a:buFont typeface="Calibri"/>
                        <a:buNone/>
                      </a:pPr>
                      <a:r>
                        <a:rPr lang="en-ZA" sz="1300" b="1" u="none" strike="noStrike" cap="none">
                          <a:solidFill>
                            <a:srgbClr val="E9A825"/>
                          </a:solidFill>
                          <a:latin typeface="Calibri"/>
                          <a:ea typeface="Calibri"/>
                          <a:cs typeface="Calibri"/>
                          <a:sym typeface="Calibri"/>
                        </a:rPr>
                        <a:t>3 902</a:t>
                      </a:r>
                      <a:endParaRPr sz="1300" u="none" strike="noStrike" cap="none">
                        <a:solidFill>
                          <a:srgbClr val="E9A825"/>
                        </a:solidFill>
                        <a:latin typeface="Calibri"/>
                        <a:ea typeface="Calibri"/>
                        <a:cs typeface="Calibri"/>
                        <a:sym typeface="Calibri"/>
                      </a:endParaRPr>
                    </a:p>
                  </a:txBody>
                  <a:tcPr marL="121925" marR="121925" marT="60975" marB="6097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6B7E8F"/>
                        </a:buClr>
                        <a:buSzPts val="1300"/>
                        <a:buFont typeface="Calibri"/>
                        <a:buNone/>
                      </a:pPr>
                      <a:r>
                        <a:rPr lang="en-ZA" sz="1300" u="none" strike="noStrike" cap="none">
                          <a:solidFill>
                            <a:schemeClr val="dk1"/>
                          </a:solidFill>
                          <a:latin typeface="Calibri"/>
                          <a:ea typeface="Calibri"/>
                          <a:cs typeface="Calibri"/>
                          <a:sym typeface="Calibri"/>
                        </a:rPr>
                        <a:t>DWS Schedule 6B — direct spend, 100% water, bypasses municipalities</a:t>
                      </a:r>
                      <a:endParaRPr sz="1300" u="none" strike="noStrike" cap="none">
                        <a:solidFill>
                          <a:schemeClr val="dk1"/>
                        </a:solidFill>
                        <a:latin typeface="Calibri"/>
                        <a:ea typeface="Calibri"/>
                        <a:cs typeface="Calibri"/>
                        <a:sym typeface="Calibri"/>
                      </a:endParaRPr>
                    </a:p>
                  </a:txBody>
                  <a:tcPr marL="121925" marR="121925" marT="60975" marB="6097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505950">
                <a:tc>
                  <a:txBody>
                    <a:bodyPr/>
                    <a:lstStyle/>
                    <a:p>
                      <a:pPr marL="0" marR="0" lvl="0" indent="0" algn="l" rtl="0">
                        <a:lnSpc>
                          <a:spcPct val="100000"/>
                        </a:lnSpc>
                        <a:spcBef>
                          <a:spcPts val="0"/>
                        </a:spcBef>
                        <a:spcAft>
                          <a:spcPts val="0"/>
                        </a:spcAft>
                        <a:buClr>
                          <a:srgbClr val="1C2B3A"/>
                        </a:buClr>
                        <a:buSzPts val="1300"/>
                        <a:buFont typeface="Calibri"/>
                        <a:buNone/>
                      </a:pPr>
                      <a:r>
                        <a:rPr lang="en-ZA" sz="1300" u="none" strike="noStrike" cap="none">
                          <a:solidFill>
                            <a:schemeClr val="dk1"/>
                          </a:solidFill>
                          <a:latin typeface="Calibri"/>
                          <a:ea typeface="Calibri"/>
                          <a:cs typeface="Calibri"/>
                          <a:sym typeface="Calibri"/>
                        </a:rPr>
                        <a:t>Water Services Infrastructure (WSIG)</a:t>
                      </a:r>
                      <a:endParaRPr sz="1300" u="none" strike="noStrike" cap="none">
                        <a:solidFill>
                          <a:schemeClr val="dk1"/>
                        </a:solidFill>
                        <a:latin typeface="Calibri"/>
                        <a:ea typeface="Calibri"/>
                        <a:cs typeface="Calibri"/>
                        <a:sym typeface="Calibri"/>
                      </a:endParaRPr>
                    </a:p>
                  </a:txBody>
                  <a:tcPr marL="121925" marR="121925" marT="60975" marB="60975" anchor="ctr">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C2B3A"/>
                        </a:buClr>
                        <a:buSzPts val="1300"/>
                        <a:buFont typeface="Calibri"/>
                        <a:buNone/>
                      </a:pPr>
                      <a:r>
                        <a:rPr lang="en-ZA" sz="1300" u="none" strike="noStrike" cap="none">
                          <a:solidFill>
                            <a:schemeClr val="dk1"/>
                          </a:solidFill>
                          <a:latin typeface="Calibri"/>
                          <a:ea typeface="Calibri"/>
                          <a:cs typeface="Calibri"/>
                          <a:sym typeface="Calibri"/>
                        </a:rPr>
                        <a:t>4 389</a:t>
                      </a:r>
                      <a:endParaRPr sz="1300" u="none" strike="noStrike" cap="none">
                        <a:solidFill>
                          <a:schemeClr val="dk1"/>
                        </a:solidFill>
                        <a:latin typeface="Calibri"/>
                        <a:ea typeface="Calibri"/>
                        <a:cs typeface="Calibri"/>
                        <a:sym typeface="Calibri"/>
                      </a:endParaRPr>
                    </a:p>
                  </a:txBody>
                  <a:tcPr marL="121925" marR="121925" marT="60975" marB="6097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A7EA4"/>
                        </a:buClr>
                        <a:buSzPts val="1300"/>
                        <a:buFont typeface="Calibri"/>
                        <a:buNone/>
                      </a:pPr>
                      <a:r>
                        <a:rPr lang="en-ZA" sz="1300" b="1" u="none" strike="noStrike" cap="none">
                          <a:solidFill>
                            <a:srgbClr val="E9A825"/>
                          </a:solidFill>
                          <a:latin typeface="Calibri"/>
                          <a:ea typeface="Calibri"/>
                          <a:cs typeface="Calibri"/>
                          <a:sym typeface="Calibri"/>
                        </a:rPr>
                        <a:t>4 389</a:t>
                      </a:r>
                      <a:endParaRPr sz="1300" u="none" strike="noStrike" cap="none">
                        <a:solidFill>
                          <a:srgbClr val="E9A825"/>
                        </a:solidFill>
                        <a:latin typeface="Calibri"/>
                        <a:ea typeface="Calibri"/>
                        <a:cs typeface="Calibri"/>
                        <a:sym typeface="Calibri"/>
                      </a:endParaRPr>
                    </a:p>
                  </a:txBody>
                  <a:tcPr marL="121925" marR="121925" marT="60975" marB="6097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6B7E8F"/>
                        </a:buClr>
                        <a:buSzPts val="1300"/>
                        <a:buFont typeface="Calibri"/>
                        <a:buNone/>
                      </a:pPr>
                      <a:r>
                        <a:rPr lang="en-ZA" sz="1300" u="none" strike="noStrike" cap="none">
                          <a:solidFill>
                            <a:schemeClr val="dk1"/>
                          </a:solidFill>
                          <a:latin typeface="Calibri"/>
                          <a:ea typeface="Calibri"/>
                          <a:cs typeface="Calibri"/>
                          <a:sym typeface="Calibri"/>
                        </a:rPr>
                        <a:t>DWS Schedule 6B — direct spend, 100% water, bypasses municipalities</a:t>
                      </a:r>
                      <a:endParaRPr sz="1300" u="none" strike="noStrike" cap="none">
                        <a:solidFill>
                          <a:schemeClr val="dk1"/>
                        </a:solidFill>
                        <a:latin typeface="Calibri"/>
                        <a:ea typeface="Calibri"/>
                        <a:cs typeface="Calibri"/>
                        <a:sym typeface="Calibri"/>
                      </a:endParaRPr>
                    </a:p>
                  </a:txBody>
                  <a:tcPr marL="121925" marR="121925" marT="60975" marB="6097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12500">
                <a:tc>
                  <a:txBody>
                    <a:bodyPr/>
                    <a:lstStyle/>
                    <a:p>
                      <a:pPr marL="0" marR="0" lvl="0" indent="0" algn="l" rtl="0">
                        <a:lnSpc>
                          <a:spcPct val="100000"/>
                        </a:lnSpc>
                        <a:spcBef>
                          <a:spcPts val="0"/>
                        </a:spcBef>
                        <a:spcAft>
                          <a:spcPts val="0"/>
                        </a:spcAft>
                        <a:buClr>
                          <a:srgbClr val="1C2B3A"/>
                        </a:buClr>
                        <a:buSzPts val="1300"/>
                        <a:buFont typeface="Calibri"/>
                        <a:buNone/>
                      </a:pPr>
                      <a:r>
                        <a:rPr lang="en-ZA" sz="1300" u="none" strike="noStrike" cap="none">
                          <a:solidFill>
                            <a:schemeClr val="dk1"/>
                          </a:solidFill>
                          <a:latin typeface="Calibri"/>
                          <a:ea typeface="Calibri"/>
                          <a:cs typeface="Calibri"/>
                          <a:sym typeface="Calibri"/>
                        </a:rPr>
                        <a:t>Integrated Urban Dev. Grant (IUDG)</a:t>
                      </a:r>
                      <a:endParaRPr sz="1300" u="none" strike="noStrike" cap="none">
                        <a:solidFill>
                          <a:schemeClr val="dk1"/>
                        </a:solidFill>
                        <a:latin typeface="Calibri"/>
                        <a:ea typeface="Calibri"/>
                        <a:cs typeface="Calibri"/>
                        <a:sym typeface="Calibri"/>
                      </a:endParaRPr>
                    </a:p>
                  </a:txBody>
                  <a:tcPr marL="121925" marR="121925" marT="60975" marB="60975" anchor="ctr">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C2B3A"/>
                        </a:buClr>
                        <a:buSzPts val="1300"/>
                        <a:buFont typeface="Calibri"/>
                        <a:buNone/>
                      </a:pPr>
                      <a:r>
                        <a:rPr lang="en-ZA" sz="1300" u="none" strike="noStrike" cap="none">
                          <a:solidFill>
                            <a:schemeClr val="dk1"/>
                          </a:solidFill>
                          <a:latin typeface="Calibri"/>
                          <a:ea typeface="Calibri"/>
                          <a:cs typeface="Calibri"/>
                          <a:sym typeface="Calibri"/>
                        </a:rPr>
                        <a:t>1 379</a:t>
                      </a:r>
                      <a:endParaRPr sz="1300" u="none" strike="noStrike" cap="none">
                        <a:solidFill>
                          <a:schemeClr val="dk1"/>
                        </a:solidFill>
                        <a:latin typeface="Calibri"/>
                        <a:ea typeface="Calibri"/>
                        <a:cs typeface="Calibri"/>
                        <a:sym typeface="Calibri"/>
                      </a:endParaRPr>
                    </a:p>
                  </a:txBody>
                  <a:tcPr marL="121925" marR="121925" marT="60975" marB="6097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A7EA4"/>
                        </a:buClr>
                        <a:buSzPts val="1300"/>
                        <a:buFont typeface="Calibri"/>
                        <a:buNone/>
                      </a:pPr>
                      <a:r>
                        <a:rPr lang="en-ZA" sz="1300" b="1" u="none" strike="noStrike" cap="none">
                          <a:solidFill>
                            <a:srgbClr val="E9A825"/>
                          </a:solidFill>
                          <a:latin typeface="Calibri"/>
                          <a:ea typeface="Calibri"/>
                          <a:cs typeface="Calibri"/>
                          <a:sym typeface="Calibri"/>
                        </a:rPr>
                        <a:t>372</a:t>
                      </a:r>
                      <a:endParaRPr sz="1300" u="none" strike="noStrike" cap="none">
                        <a:solidFill>
                          <a:srgbClr val="E9A825"/>
                        </a:solidFill>
                        <a:latin typeface="Calibri"/>
                        <a:ea typeface="Calibri"/>
                        <a:cs typeface="Calibri"/>
                        <a:sym typeface="Calibri"/>
                      </a:endParaRPr>
                    </a:p>
                  </a:txBody>
                  <a:tcPr marL="121925" marR="121925" marT="60975" marB="6097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6B7E8F"/>
                        </a:buClr>
                        <a:buSzPts val="1300"/>
                        <a:buFont typeface="Calibri"/>
                        <a:buNone/>
                      </a:pPr>
                      <a:r>
                        <a:rPr lang="en-ZA" sz="1300" u="none" strike="noStrike" cap="none">
                          <a:solidFill>
                            <a:schemeClr val="dk1"/>
                          </a:solidFill>
                          <a:latin typeface="Calibri"/>
                          <a:ea typeface="Calibri"/>
                          <a:cs typeface="Calibri"/>
                          <a:sym typeface="Calibri"/>
                        </a:rPr>
                        <a:t>Conditional — 27% water allocation set in DoR</a:t>
                      </a:r>
                      <a:r>
                        <a:rPr lang="en-ZA" sz="1300">
                          <a:solidFill>
                            <a:schemeClr val="dk1"/>
                          </a:solidFill>
                          <a:latin typeface="Calibri"/>
                          <a:ea typeface="Calibri"/>
                          <a:cs typeface="Calibri"/>
                          <a:sym typeface="Calibri"/>
                        </a:rPr>
                        <a:t>B</a:t>
                      </a:r>
                      <a:r>
                        <a:rPr lang="en-ZA" sz="1300" u="none" strike="noStrike" cap="none">
                          <a:solidFill>
                            <a:schemeClr val="dk1"/>
                          </a:solidFill>
                          <a:latin typeface="Calibri"/>
                          <a:ea typeface="Calibri"/>
                          <a:cs typeface="Calibri"/>
                          <a:sym typeface="Calibri"/>
                        </a:rPr>
                        <a:t> (56% water and sanitation)</a:t>
                      </a:r>
                      <a:endParaRPr sz="1300" u="none" strike="noStrike" cap="none">
                        <a:solidFill>
                          <a:schemeClr val="dk1"/>
                        </a:solidFill>
                        <a:latin typeface="Calibri"/>
                        <a:ea typeface="Calibri"/>
                        <a:cs typeface="Calibri"/>
                        <a:sym typeface="Calibri"/>
                      </a:endParaRPr>
                    </a:p>
                  </a:txBody>
                  <a:tcPr marL="121925" marR="121925" marT="60975" marB="6097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505950">
                <a:tc>
                  <a:txBody>
                    <a:bodyPr/>
                    <a:lstStyle/>
                    <a:p>
                      <a:pPr marL="0" marR="0" lvl="0" indent="0" algn="l" rtl="0">
                        <a:lnSpc>
                          <a:spcPct val="100000"/>
                        </a:lnSpc>
                        <a:spcBef>
                          <a:spcPts val="0"/>
                        </a:spcBef>
                        <a:spcAft>
                          <a:spcPts val="0"/>
                        </a:spcAft>
                        <a:buClr>
                          <a:srgbClr val="1C2B3A"/>
                        </a:buClr>
                        <a:buSzPts val="1300"/>
                        <a:buFont typeface="Calibri"/>
                        <a:buNone/>
                      </a:pPr>
                      <a:r>
                        <a:rPr lang="en-ZA" sz="1300" u="none" strike="noStrike" cap="none">
                          <a:solidFill>
                            <a:schemeClr val="dk1"/>
                          </a:solidFill>
                          <a:latin typeface="Calibri"/>
                          <a:ea typeface="Calibri"/>
                          <a:cs typeface="Calibri"/>
                          <a:sym typeface="Calibri"/>
                        </a:rPr>
                        <a:t>Municipal Infrastructure Grant (MIG)</a:t>
                      </a:r>
                      <a:endParaRPr sz="1300" u="none" strike="noStrike" cap="none">
                        <a:solidFill>
                          <a:schemeClr val="dk1"/>
                        </a:solidFill>
                        <a:latin typeface="Calibri"/>
                        <a:ea typeface="Calibri"/>
                        <a:cs typeface="Calibri"/>
                        <a:sym typeface="Calibri"/>
                      </a:endParaRPr>
                    </a:p>
                  </a:txBody>
                  <a:tcPr marL="121925" marR="121925" marT="60975" marB="60975" anchor="ctr">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C2B3A"/>
                        </a:buClr>
                        <a:buSzPts val="1300"/>
                        <a:buFont typeface="Calibri"/>
                        <a:buNone/>
                      </a:pPr>
                      <a:r>
                        <a:rPr lang="en-ZA" sz="1300" u="none" strike="noStrike" cap="none">
                          <a:solidFill>
                            <a:schemeClr val="dk1"/>
                          </a:solidFill>
                          <a:latin typeface="Calibri"/>
                          <a:ea typeface="Calibri"/>
                          <a:cs typeface="Calibri"/>
                          <a:sym typeface="Calibri"/>
                        </a:rPr>
                        <a:t>17 504</a:t>
                      </a:r>
                      <a:endParaRPr sz="1300" u="none" strike="noStrike" cap="none">
                        <a:solidFill>
                          <a:schemeClr val="dk1"/>
                        </a:solidFill>
                        <a:latin typeface="Calibri"/>
                        <a:ea typeface="Calibri"/>
                        <a:cs typeface="Calibri"/>
                        <a:sym typeface="Calibri"/>
                      </a:endParaRPr>
                    </a:p>
                  </a:txBody>
                  <a:tcPr marL="121925" marR="121925" marT="60975" marB="6097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A7EA4"/>
                        </a:buClr>
                        <a:buSzPts val="1300"/>
                        <a:buFont typeface="Calibri"/>
                        <a:buNone/>
                      </a:pPr>
                      <a:r>
                        <a:rPr lang="en-ZA" sz="1300" b="1" u="none" strike="noStrike" cap="none">
                          <a:solidFill>
                            <a:srgbClr val="E9A825"/>
                          </a:solidFill>
                          <a:latin typeface="Calibri"/>
                          <a:ea typeface="Calibri"/>
                          <a:cs typeface="Calibri"/>
                          <a:sym typeface="Calibri"/>
                        </a:rPr>
                        <a:t>4 726</a:t>
                      </a:r>
                      <a:endParaRPr sz="1300" u="none" strike="noStrike" cap="none">
                        <a:solidFill>
                          <a:srgbClr val="E9A825"/>
                        </a:solidFill>
                        <a:latin typeface="Calibri"/>
                        <a:ea typeface="Calibri"/>
                        <a:cs typeface="Calibri"/>
                        <a:sym typeface="Calibri"/>
                      </a:endParaRPr>
                    </a:p>
                  </a:txBody>
                  <a:tcPr marL="121925" marR="121925" marT="60975" marB="6097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6B7E8F"/>
                        </a:buClr>
                        <a:buSzPts val="1300"/>
                        <a:buFont typeface="Calibri"/>
                        <a:buNone/>
                      </a:pPr>
                      <a:r>
                        <a:rPr lang="en-ZA" sz="1300" u="none" strike="noStrike" cap="none">
                          <a:solidFill>
                            <a:schemeClr val="dk1"/>
                          </a:solidFill>
                          <a:latin typeface="Calibri"/>
                          <a:ea typeface="Calibri"/>
                          <a:cs typeface="Calibri"/>
                          <a:sym typeface="Calibri"/>
                        </a:rPr>
                        <a:t>Conditional — 27% water allocation set in DoR</a:t>
                      </a:r>
                      <a:r>
                        <a:rPr lang="en-ZA" sz="1300">
                          <a:solidFill>
                            <a:schemeClr val="dk1"/>
                          </a:solidFill>
                          <a:latin typeface="Calibri"/>
                          <a:ea typeface="Calibri"/>
                          <a:cs typeface="Calibri"/>
                          <a:sym typeface="Calibri"/>
                        </a:rPr>
                        <a:t>B</a:t>
                      </a:r>
                      <a:r>
                        <a:rPr lang="en-ZA" sz="1300" u="none" strike="noStrike" cap="none">
                          <a:solidFill>
                            <a:schemeClr val="dk1"/>
                          </a:solidFill>
                          <a:latin typeface="Calibri"/>
                          <a:ea typeface="Calibri"/>
                          <a:cs typeface="Calibri"/>
                          <a:sym typeface="Calibri"/>
                        </a:rPr>
                        <a:t> (56% water and sanitation) municipalities must show targets</a:t>
                      </a:r>
                      <a:endParaRPr sz="1300" u="none" strike="noStrike" cap="none">
                        <a:solidFill>
                          <a:schemeClr val="dk1"/>
                        </a:solidFill>
                        <a:latin typeface="Calibri"/>
                        <a:ea typeface="Calibri"/>
                        <a:cs typeface="Calibri"/>
                        <a:sym typeface="Calibri"/>
                      </a:endParaRPr>
                    </a:p>
                  </a:txBody>
                  <a:tcPr marL="121925" marR="121925" marT="60975" marB="6097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335700">
                <a:tc>
                  <a:txBody>
                    <a:bodyPr/>
                    <a:lstStyle/>
                    <a:p>
                      <a:pPr marL="0" marR="0" lvl="0" indent="0" algn="l" rtl="0">
                        <a:lnSpc>
                          <a:spcPct val="100000"/>
                        </a:lnSpc>
                        <a:spcBef>
                          <a:spcPts val="0"/>
                        </a:spcBef>
                        <a:spcAft>
                          <a:spcPts val="0"/>
                        </a:spcAft>
                        <a:buClr>
                          <a:srgbClr val="1C2B3A"/>
                        </a:buClr>
                        <a:buSzPts val="1300"/>
                        <a:buFont typeface="Calibri"/>
                        <a:buNone/>
                      </a:pPr>
                      <a:r>
                        <a:rPr lang="en-ZA" sz="1300" u="none" strike="noStrike" cap="none">
                          <a:solidFill>
                            <a:schemeClr val="dk1"/>
                          </a:solidFill>
                          <a:latin typeface="Calibri"/>
                          <a:ea typeface="Calibri"/>
                          <a:cs typeface="Calibri"/>
                          <a:sym typeface="Calibri"/>
                        </a:rPr>
                        <a:t>DWS direct components (Sch. 6B)</a:t>
                      </a:r>
                      <a:endParaRPr sz="1300" u="none" strike="noStrike" cap="none">
                        <a:solidFill>
                          <a:schemeClr val="dk1"/>
                        </a:solidFill>
                        <a:latin typeface="Calibri"/>
                        <a:ea typeface="Calibri"/>
                        <a:cs typeface="Calibri"/>
                        <a:sym typeface="Calibri"/>
                      </a:endParaRPr>
                    </a:p>
                  </a:txBody>
                  <a:tcPr marL="121925" marR="121925" marT="60975" marB="60975" anchor="ctr">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C2B3A"/>
                        </a:buClr>
                        <a:buSzPts val="1300"/>
                        <a:buFont typeface="Calibri"/>
                        <a:buNone/>
                      </a:pPr>
                      <a:r>
                        <a:rPr lang="en-ZA" sz="1300" u="none" strike="noStrike" cap="none">
                          <a:solidFill>
                            <a:schemeClr val="dk1"/>
                          </a:solidFill>
                          <a:latin typeface="Calibri"/>
                          <a:ea typeface="Calibri"/>
                          <a:cs typeface="Calibri"/>
                          <a:sym typeface="Calibri"/>
                        </a:rPr>
                        <a:t>5 085</a:t>
                      </a:r>
                      <a:endParaRPr sz="1300" u="none" strike="noStrike" cap="none">
                        <a:solidFill>
                          <a:schemeClr val="dk1"/>
                        </a:solidFill>
                        <a:latin typeface="Calibri"/>
                        <a:ea typeface="Calibri"/>
                        <a:cs typeface="Calibri"/>
                        <a:sym typeface="Calibri"/>
                      </a:endParaRPr>
                    </a:p>
                  </a:txBody>
                  <a:tcPr marL="121925" marR="121925" marT="60975" marB="6097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A7EA4"/>
                        </a:buClr>
                        <a:buSzPts val="1300"/>
                        <a:buFont typeface="Calibri"/>
                        <a:buNone/>
                      </a:pPr>
                      <a:r>
                        <a:rPr lang="en-ZA" sz="1300" b="1" u="none" strike="noStrike" cap="none">
                          <a:solidFill>
                            <a:srgbClr val="E9A825"/>
                          </a:solidFill>
                          <a:latin typeface="Calibri"/>
                          <a:ea typeface="Calibri"/>
                          <a:cs typeface="Calibri"/>
                          <a:sym typeface="Calibri"/>
                        </a:rPr>
                        <a:t>4 849</a:t>
                      </a:r>
                      <a:endParaRPr sz="1300" u="none" strike="noStrike" cap="none">
                        <a:solidFill>
                          <a:srgbClr val="E9A825"/>
                        </a:solidFill>
                        <a:latin typeface="Calibri"/>
                        <a:ea typeface="Calibri"/>
                        <a:cs typeface="Calibri"/>
                        <a:sym typeface="Calibri"/>
                      </a:endParaRPr>
                    </a:p>
                  </a:txBody>
                  <a:tcPr marL="121925" marR="121925" marT="60975" marB="6097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6B7E8F"/>
                        </a:buClr>
                        <a:buSzPts val="1300"/>
                        <a:buFont typeface="Calibri"/>
                        <a:buNone/>
                      </a:pPr>
                      <a:r>
                        <a:rPr lang="en-ZA" sz="1300" u="none" strike="noStrike" cap="none">
                          <a:solidFill>
                            <a:schemeClr val="dk1"/>
                          </a:solidFill>
                          <a:latin typeface="Calibri"/>
                          <a:ea typeface="Calibri"/>
                          <a:cs typeface="Calibri"/>
                          <a:sym typeface="Calibri"/>
                        </a:rPr>
                        <a:t>DWS direct spend — full control, bypasses failing municipalities</a:t>
                      </a:r>
                      <a:endParaRPr sz="1300" u="none" strike="noStrike" cap="none">
                        <a:solidFill>
                          <a:schemeClr val="dk1"/>
                        </a:solidFill>
                        <a:latin typeface="Calibri"/>
                        <a:ea typeface="Calibri"/>
                        <a:cs typeface="Calibri"/>
                        <a:sym typeface="Calibri"/>
                      </a:endParaRPr>
                    </a:p>
                  </a:txBody>
                  <a:tcPr marL="121925" marR="121925" marT="60975" marB="6097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312500">
                <a:tc>
                  <a:txBody>
                    <a:bodyPr/>
                    <a:lstStyle/>
                    <a:p>
                      <a:pPr marL="0" marR="0" lvl="0" indent="0" algn="l" rtl="0">
                        <a:lnSpc>
                          <a:spcPct val="100000"/>
                        </a:lnSpc>
                        <a:spcBef>
                          <a:spcPts val="0"/>
                        </a:spcBef>
                        <a:spcAft>
                          <a:spcPts val="0"/>
                        </a:spcAft>
                        <a:buClr>
                          <a:srgbClr val="FFFFFF"/>
                        </a:buClr>
                        <a:buSzPts val="1300"/>
                        <a:buFont typeface="Calibri"/>
                        <a:buNone/>
                      </a:pPr>
                      <a:r>
                        <a:rPr lang="en-ZA" sz="1300" b="1" u="none" strike="noStrike" cap="none">
                          <a:solidFill>
                            <a:srgbClr val="FFFFFF"/>
                          </a:solidFill>
                          <a:latin typeface="Calibri"/>
                          <a:ea typeface="Calibri"/>
                          <a:cs typeface="Calibri"/>
                          <a:sym typeface="Calibri"/>
                        </a:rPr>
                        <a:t>SUBTOTAL: Conditional Grants</a:t>
                      </a:r>
                      <a:endParaRPr sz="1300" u="none" strike="noStrike" cap="none">
                        <a:latin typeface="Calibri"/>
                        <a:ea typeface="Calibri"/>
                        <a:cs typeface="Calibri"/>
                        <a:sym typeface="Calibri"/>
                      </a:endParaRPr>
                    </a:p>
                  </a:txBody>
                  <a:tcPr marL="121925" marR="121925" marT="60975" marB="60975">
                    <a:lnL w="12700" cap="flat" cmpd="sng">
                      <a:solidFill>
                        <a:srgbClr val="D4E6F1"/>
                      </a:solidFill>
                      <a:prstDash val="solid"/>
                      <a:round/>
                      <a:headEnd type="none" w="sm" len="sm"/>
                      <a:tailEnd type="none" w="sm" len="sm"/>
                    </a:lnL>
                    <a:lnR w="12700" cap="flat" cmpd="sng">
                      <a:solidFill>
                        <a:srgbClr val="D4E6F1"/>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D4E6F1"/>
                      </a:solidFill>
                      <a:prstDash val="solid"/>
                      <a:round/>
                      <a:headEnd type="none" w="sm" len="sm"/>
                      <a:tailEnd type="none" w="sm" len="sm"/>
                    </a:lnB>
                    <a:solidFill>
                      <a:srgbClr val="3D85C6"/>
                    </a:solidFill>
                  </a:tcPr>
                </a:tc>
                <a:tc>
                  <a:txBody>
                    <a:bodyPr/>
                    <a:lstStyle/>
                    <a:p>
                      <a:pPr marL="0" marR="0" lvl="0" indent="0" algn="ctr" rtl="0">
                        <a:lnSpc>
                          <a:spcPct val="100000"/>
                        </a:lnSpc>
                        <a:spcBef>
                          <a:spcPts val="0"/>
                        </a:spcBef>
                        <a:spcAft>
                          <a:spcPts val="0"/>
                        </a:spcAft>
                        <a:buClr>
                          <a:srgbClr val="E9A825"/>
                        </a:buClr>
                        <a:buSzPts val="1300"/>
                        <a:buFont typeface="Calibri"/>
                        <a:buNone/>
                      </a:pPr>
                      <a:r>
                        <a:rPr lang="en-ZA" sz="1300" b="1" u="none" strike="noStrike" cap="none">
                          <a:solidFill>
                            <a:schemeClr val="lt1"/>
                          </a:solidFill>
                          <a:latin typeface="Calibri"/>
                          <a:ea typeface="Calibri"/>
                          <a:cs typeface="Calibri"/>
                          <a:sym typeface="Calibri"/>
                        </a:rPr>
                        <a:t>49 780</a:t>
                      </a:r>
                      <a:endParaRPr sz="1300" u="none" strike="noStrike" cap="none">
                        <a:solidFill>
                          <a:schemeClr val="lt1"/>
                        </a:solidFill>
                        <a:latin typeface="Calibri"/>
                        <a:ea typeface="Calibri"/>
                        <a:cs typeface="Calibri"/>
                        <a:sym typeface="Calibri"/>
                      </a:endParaRPr>
                    </a:p>
                  </a:txBody>
                  <a:tcPr marL="121925" marR="121925" marT="60975" marB="60975">
                    <a:lnL w="12700" cap="flat" cmpd="sng">
                      <a:solidFill>
                        <a:srgbClr val="D4E6F1"/>
                      </a:solidFill>
                      <a:prstDash val="solid"/>
                      <a:round/>
                      <a:headEnd type="none" w="sm" len="sm"/>
                      <a:tailEnd type="none" w="sm" len="sm"/>
                    </a:lnL>
                    <a:lnR w="12700" cap="flat" cmpd="sng">
                      <a:solidFill>
                        <a:srgbClr val="D4E6F1"/>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D4E6F1"/>
                      </a:solidFill>
                      <a:prstDash val="solid"/>
                      <a:round/>
                      <a:headEnd type="none" w="sm" len="sm"/>
                      <a:tailEnd type="none" w="sm" len="sm"/>
                    </a:lnB>
                    <a:solidFill>
                      <a:srgbClr val="3D85C6"/>
                    </a:solidFill>
                  </a:tcPr>
                </a:tc>
                <a:tc>
                  <a:txBody>
                    <a:bodyPr/>
                    <a:lstStyle/>
                    <a:p>
                      <a:pPr marL="0" marR="0" lvl="0" indent="0" algn="ctr" rtl="0">
                        <a:lnSpc>
                          <a:spcPct val="100000"/>
                        </a:lnSpc>
                        <a:spcBef>
                          <a:spcPts val="0"/>
                        </a:spcBef>
                        <a:spcAft>
                          <a:spcPts val="0"/>
                        </a:spcAft>
                        <a:buClr>
                          <a:srgbClr val="E9A825"/>
                        </a:buClr>
                        <a:buSzPts val="1300"/>
                        <a:buFont typeface="Calibri"/>
                        <a:buNone/>
                      </a:pPr>
                      <a:r>
                        <a:rPr lang="en-ZA" sz="1300" b="1" u="none" strike="noStrike" cap="none">
                          <a:solidFill>
                            <a:srgbClr val="E9A825"/>
                          </a:solidFill>
                          <a:latin typeface="Calibri"/>
                          <a:ea typeface="Calibri"/>
                          <a:cs typeface="Calibri"/>
                          <a:sym typeface="Calibri"/>
                        </a:rPr>
                        <a:t>24 063</a:t>
                      </a:r>
                      <a:endParaRPr sz="1300" b="1" u="none" strike="noStrike" cap="none">
                        <a:solidFill>
                          <a:srgbClr val="E9A825"/>
                        </a:solidFill>
                        <a:latin typeface="Calibri"/>
                        <a:ea typeface="Calibri"/>
                        <a:cs typeface="Calibri"/>
                        <a:sym typeface="Calibri"/>
                      </a:endParaRPr>
                    </a:p>
                  </a:txBody>
                  <a:tcPr marL="121925" marR="121925" marT="60975" marB="60975">
                    <a:lnL w="12700" cap="flat" cmpd="sng">
                      <a:solidFill>
                        <a:srgbClr val="D4E6F1"/>
                      </a:solidFill>
                      <a:prstDash val="solid"/>
                      <a:round/>
                      <a:headEnd type="none" w="sm" len="sm"/>
                      <a:tailEnd type="none" w="sm" len="sm"/>
                    </a:lnL>
                    <a:lnR w="12700" cap="flat" cmpd="sng">
                      <a:solidFill>
                        <a:srgbClr val="D4E6F1"/>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D4E6F1"/>
                      </a:solidFill>
                      <a:prstDash val="solid"/>
                      <a:round/>
                      <a:headEnd type="none" w="sm" len="sm"/>
                      <a:tailEnd type="none" w="sm" len="sm"/>
                    </a:lnB>
                    <a:solidFill>
                      <a:srgbClr val="3D85C6"/>
                    </a:solidFill>
                  </a:tcPr>
                </a:tc>
                <a:tc>
                  <a:txBody>
                    <a:bodyPr/>
                    <a:lstStyle/>
                    <a:p>
                      <a:pPr marL="0" marR="0" lvl="0" indent="0" algn="l" rtl="0">
                        <a:lnSpc>
                          <a:spcPct val="100000"/>
                        </a:lnSpc>
                        <a:spcBef>
                          <a:spcPts val="0"/>
                        </a:spcBef>
                        <a:spcAft>
                          <a:spcPts val="0"/>
                        </a:spcAft>
                        <a:buClr>
                          <a:srgbClr val="C8DDE8"/>
                        </a:buClr>
                        <a:buSzPts val="1300"/>
                        <a:buFont typeface="Calibri"/>
                        <a:buNone/>
                      </a:pPr>
                      <a:r>
                        <a:rPr lang="en-ZA" sz="1300" u="none" strike="noStrike" cap="none">
                          <a:solidFill>
                            <a:schemeClr val="lt1"/>
                          </a:solidFill>
                          <a:latin typeface="Calibri"/>
                          <a:ea typeface="Calibri"/>
                          <a:cs typeface="Calibri"/>
                          <a:sym typeface="Calibri"/>
                        </a:rPr>
                        <a:t>DoRA Act 2 of 2025</a:t>
                      </a:r>
                      <a:endParaRPr sz="1300" u="none" strike="noStrike" cap="none">
                        <a:solidFill>
                          <a:schemeClr val="lt1"/>
                        </a:solidFill>
                        <a:latin typeface="Calibri"/>
                        <a:ea typeface="Calibri"/>
                        <a:cs typeface="Calibri"/>
                        <a:sym typeface="Calibri"/>
                      </a:endParaRPr>
                    </a:p>
                  </a:txBody>
                  <a:tcPr marL="121925" marR="121925" marT="60975" marB="60975">
                    <a:lnL w="12700" cap="flat" cmpd="sng">
                      <a:solidFill>
                        <a:srgbClr val="D4E6F1"/>
                      </a:solidFill>
                      <a:prstDash val="solid"/>
                      <a:round/>
                      <a:headEnd type="none" w="sm" len="sm"/>
                      <a:tailEnd type="none" w="sm" len="sm"/>
                    </a:lnL>
                    <a:lnR w="12700" cap="flat" cmpd="sng">
                      <a:solidFill>
                        <a:srgbClr val="D4E6F1"/>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D4E6F1"/>
                      </a:solidFill>
                      <a:prstDash val="solid"/>
                      <a:round/>
                      <a:headEnd type="none" w="sm" len="sm"/>
                      <a:tailEnd type="none" w="sm" len="sm"/>
                    </a:lnB>
                    <a:solidFill>
                      <a:srgbClr val="3D85C6"/>
                    </a:solidFill>
                  </a:tcPr>
                </a:tc>
                <a:extLst>
                  <a:ext uri="{0D108BD9-81ED-4DB2-BD59-A6C34878D82A}">
                    <a16:rowId xmlns:a16="http://schemas.microsoft.com/office/drawing/2014/main" val="10010"/>
                  </a:ext>
                </a:extLst>
              </a:tr>
              <a:tr h="312500">
                <a:tc gridSpan="4">
                  <a:txBody>
                    <a:bodyPr/>
                    <a:lstStyle/>
                    <a:p>
                      <a:pPr marL="0" marR="0" lvl="0" indent="0" algn="l" rtl="0">
                        <a:lnSpc>
                          <a:spcPct val="100000"/>
                        </a:lnSpc>
                        <a:spcBef>
                          <a:spcPts val="0"/>
                        </a:spcBef>
                        <a:spcAft>
                          <a:spcPts val="0"/>
                        </a:spcAft>
                        <a:buClr>
                          <a:srgbClr val="FFFFFF"/>
                        </a:buClr>
                        <a:buSzPts val="1300"/>
                        <a:buFont typeface="Calibri"/>
                        <a:buNone/>
                      </a:pPr>
                      <a:r>
                        <a:rPr lang="en-ZA" sz="1300" b="1" u="none" strike="noStrike" cap="none">
                          <a:solidFill>
                            <a:srgbClr val="FFFFFF"/>
                          </a:solidFill>
                          <a:latin typeface="Calibri"/>
                          <a:ea typeface="Calibri"/>
                          <a:cs typeface="Calibri"/>
                          <a:sym typeface="Calibri"/>
                        </a:rPr>
                        <a:t>(2) LOCAL GOVT EQUITABLE SHARE (LGES) (subsidy)</a:t>
                      </a:r>
                      <a:endParaRPr sz="1300" u="none" strike="noStrike" cap="none">
                        <a:latin typeface="Calibri"/>
                        <a:ea typeface="Calibri"/>
                        <a:cs typeface="Calibri"/>
                        <a:sym typeface="Calibri"/>
                      </a:endParaRPr>
                    </a:p>
                  </a:txBody>
                  <a:tcPr marL="121925" marR="121925" marT="60975" marB="60975">
                    <a:lnL w="12700" cap="flat" cmpd="sng">
                      <a:solidFill>
                        <a:srgbClr val="D4E6F1"/>
                      </a:solidFill>
                      <a:prstDash val="solid"/>
                      <a:round/>
                      <a:headEnd type="none" w="sm" len="sm"/>
                      <a:tailEnd type="none" w="sm" len="sm"/>
                    </a:lnL>
                    <a:lnR w="12700" cap="flat" cmpd="sng">
                      <a:solidFill>
                        <a:srgbClr val="D4E6F1"/>
                      </a:solidFill>
                      <a:prstDash val="solid"/>
                      <a:round/>
                      <a:headEnd type="none" w="sm" len="sm"/>
                      <a:tailEnd type="none" w="sm" len="sm"/>
                    </a:lnR>
                    <a:lnT w="12700" cap="flat" cmpd="sng">
                      <a:solidFill>
                        <a:srgbClr val="D4E6F1"/>
                      </a:solidFill>
                      <a:prstDash val="solid"/>
                      <a:round/>
                      <a:headEnd type="none" w="sm" len="sm"/>
                      <a:tailEnd type="none" w="sm" len="sm"/>
                    </a:lnT>
                    <a:lnB w="12700" cap="flat" cmpd="sng">
                      <a:solidFill>
                        <a:srgbClr val="D4E6F1"/>
                      </a:solidFill>
                      <a:prstDash val="solid"/>
                      <a:round/>
                      <a:headEnd type="none" w="sm" len="sm"/>
                      <a:tailEnd type="none" w="sm" len="sm"/>
                    </a:lnB>
                    <a:solidFill>
                      <a:srgbClr val="B45F0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r h="530900">
                <a:tc>
                  <a:txBody>
                    <a:bodyPr/>
                    <a:lstStyle/>
                    <a:p>
                      <a:pPr marL="0" marR="0" lvl="0" indent="0" algn="l" rtl="0">
                        <a:lnSpc>
                          <a:spcPct val="100000"/>
                        </a:lnSpc>
                        <a:spcBef>
                          <a:spcPts val="0"/>
                        </a:spcBef>
                        <a:spcAft>
                          <a:spcPts val="0"/>
                        </a:spcAft>
                        <a:buClr>
                          <a:srgbClr val="1C2B3A"/>
                        </a:buClr>
                        <a:buSzPts val="1300"/>
                        <a:buFont typeface="Calibri"/>
                        <a:buNone/>
                      </a:pPr>
                      <a:r>
                        <a:rPr lang="en-ZA" sz="1300" u="none" strike="noStrike" cap="none">
                          <a:solidFill>
                            <a:srgbClr val="1C2B3A"/>
                          </a:solidFill>
                          <a:latin typeface="Calibri"/>
                          <a:ea typeface="Calibri"/>
                          <a:cs typeface="Calibri"/>
                          <a:sym typeface="Calibri"/>
                        </a:rPr>
                        <a:t>LGES to all 257 municipalities</a:t>
                      </a:r>
                      <a:endParaRPr sz="1300" u="none" strike="noStrike" cap="none">
                        <a:latin typeface="Calibri"/>
                        <a:ea typeface="Calibri"/>
                        <a:cs typeface="Calibri"/>
                        <a:sym typeface="Calibri"/>
                      </a:endParaRPr>
                    </a:p>
                  </a:txBody>
                  <a:tcPr marL="121925" marR="121925" marT="60975" marB="60975" anchor="ctr">
                    <a:lnL w="12700" cap="flat" cmpd="sng">
                      <a:solidFill>
                        <a:srgbClr val="D4E6F1"/>
                      </a:solidFill>
                      <a:prstDash val="solid"/>
                      <a:round/>
                      <a:headEnd type="none" w="sm" len="sm"/>
                      <a:tailEnd type="none" w="sm" len="sm"/>
                    </a:lnL>
                    <a:lnR w="12700" cap="flat" cmpd="sng">
                      <a:solidFill>
                        <a:srgbClr val="D4E6F1"/>
                      </a:solidFill>
                      <a:prstDash val="solid"/>
                      <a:round/>
                      <a:headEnd type="none" w="sm" len="sm"/>
                      <a:tailEnd type="none" w="sm" len="sm"/>
                    </a:lnR>
                    <a:lnT w="12700" cap="flat" cmpd="sng">
                      <a:solidFill>
                        <a:srgbClr val="D4E6F1"/>
                      </a:solidFill>
                      <a:prstDash val="solid"/>
                      <a:round/>
                      <a:headEnd type="none" w="sm" len="sm"/>
                      <a:tailEnd type="none" w="sm" len="sm"/>
                    </a:lnT>
                    <a:lnB w="12700" cap="flat" cmpd="sng">
                      <a:solidFill>
                        <a:srgbClr val="D4E6F1"/>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1C2B3A"/>
                        </a:buClr>
                        <a:buSzPts val="1300"/>
                        <a:buFont typeface="Calibri"/>
                        <a:buNone/>
                      </a:pPr>
                      <a:r>
                        <a:rPr lang="en-ZA" sz="1300" u="none" strike="noStrike" cap="none">
                          <a:solidFill>
                            <a:srgbClr val="1C2B3A"/>
                          </a:solidFill>
                          <a:latin typeface="Calibri"/>
                          <a:ea typeface="Calibri"/>
                          <a:cs typeface="Calibri"/>
                          <a:sym typeface="Calibri"/>
                        </a:rPr>
                        <a:t>110 100</a:t>
                      </a:r>
                      <a:endParaRPr sz="1300" u="none" strike="noStrike" cap="none">
                        <a:latin typeface="Calibri"/>
                        <a:ea typeface="Calibri"/>
                        <a:cs typeface="Calibri"/>
                        <a:sym typeface="Calibri"/>
                      </a:endParaRPr>
                    </a:p>
                  </a:txBody>
                  <a:tcPr marL="121925" marR="121925" marT="60975" marB="60975" anchor="ctr">
                    <a:lnL w="12700" cap="flat" cmpd="sng">
                      <a:solidFill>
                        <a:srgbClr val="D4E6F1"/>
                      </a:solidFill>
                      <a:prstDash val="solid"/>
                      <a:round/>
                      <a:headEnd type="none" w="sm" len="sm"/>
                      <a:tailEnd type="none" w="sm" len="sm"/>
                    </a:lnL>
                    <a:lnR w="12700" cap="flat" cmpd="sng">
                      <a:solidFill>
                        <a:srgbClr val="D4E6F1"/>
                      </a:solidFill>
                      <a:prstDash val="solid"/>
                      <a:round/>
                      <a:headEnd type="none" w="sm" len="sm"/>
                      <a:tailEnd type="none" w="sm" len="sm"/>
                    </a:lnR>
                    <a:lnT w="12700" cap="flat" cmpd="sng">
                      <a:solidFill>
                        <a:srgbClr val="D4E6F1"/>
                      </a:solidFill>
                      <a:prstDash val="solid"/>
                      <a:round/>
                      <a:headEnd type="none" w="sm" len="sm"/>
                      <a:tailEnd type="none" w="sm" len="sm"/>
                    </a:lnT>
                    <a:lnB w="12700" cap="flat" cmpd="sng">
                      <a:solidFill>
                        <a:srgbClr val="D4E6F1"/>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C87941"/>
                        </a:buClr>
                        <a:buSzPts val="1300"/>
                        <a:buFont typeface="Calibri"/>
                        <a:buNone/>
                      </a:pPr>
                      <a:r>
                        <a:rPr lang="en-ZA" sz="1300" b="1" u="none" strike="noStrike" cap="none">
                          <a:solidFill>
                            <a:srgbClr val="E9A825"/>
                          </a:solidFill>
                          <a:latin typeface="Calibri"/>
                          <a:ea typeface="Calibri"/>
                          <a:cs typeface="Calibri"/>
                          <a:sym typeface="Calibri"/>
                        </a:rPr>
                        <a:t>~31 100</a:t>
                      </a:r>
                      <a:endParaRPr sz="1300" u="none" strike="noStrike" cap="none">
                        <a:solidFill>
                          <a:srgbClr val="E9A825"/>
                        </a:solidFill>
                        <a:latin typeface="Calibri"/>
                        <a:ea typeface="Calibri"/>
                        <a:cs typeface="Calibri"/>
                        <a:sym typeface="Calibri"/>
                      </a:endParaRPr>
                    </a:p>
                  </a:txBody>
                  <a:tcPr marL="121925" marR="121925" marT="60975" marB="60975" anchor="ctr">
                    <a:lnL w="12700" cap="flat" cmpd="sng">
                      <a:solidFill>
                        <a:srgbClr val="D4E6F1"/>
                      </a:solidFill>
                      <a:prstDash val="solid"/>
                      <a:round/>
                      <a:headEnd type="none" w="sm" len="sm"/>
                      <a:tailEnd type="none" w="sm" len="sm"/>
                    </a:lnL>
                    <a:lnR w="12700" cap="flat" cmpd="sng">
                      <a:solidFill>
                        <a:srgbClr val="D4E6F1"/>
                      </a:solidFill>
                      <a:prstDash val="solid"/>
                      <a:round/>
                      <a:headEnd type="none" w="sm" len="sm"/>
                      <a:tailEnd type="none" w="sm" len="sm"/>
                    </a:lnR>
                    <a:lnT w="12700" cap="flat" cmpd="sng">
                      <a:solidFill>
                        <a:srgbClr val="D4E6F1"/>
                      </a:solidFill>
                      <a:prstDash val="solid"/>
                      <a:round/>
                      <a:headEnd type="none" w="sm" len="sm"/>
                      <a:tailEnd type="none" w="sm" len="sm"/>
                    </a:lnT>
                    <a:lnB w="12700" cap="flat" cmpd="sng">
                      <a:solidFill>
                        <a:srgbClr val="D4E6F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300"/>
                        <a:buFont typeface="Calibri"/>
                        <a:buNone/>
                      </a:pPr>
                      <a:r>
                        <a:rPr lang="en-ZA" sz="1300" u="none" strike="noStrike" cap="none">
                          <a:latin typeface="Calibri"/>
                          <a:ea typeface="Calibri"/>
                          <a:cs typeface="Calibri"/>
                          <a:sym typeface="Calibri"/>
                        </a:rPr>
                        <a:t>Estimated component to fund the provision of free basic water services to the indigent (one third of subsidy)</a:t>
                      </a:r>
                      <a:endParaRPr sz="1300" u="none" strike="noStrike" cap="none">
                        <a:latin typeface="Calibri"/>
                        <a:ea typeface="Calibri"/>
                        <a:cs typeface="Calibri"/>
                        <a:sym typeface="Calibri"/>
                      </a:endParaRPr>
                    </a:p>
                  </a:txBody>
                  <a:tcPr marL="121925" marR="121925" marT="60975" marB="60975">
                    <a:lnL w="12700" cap="flat" cmpd="sng">
                      <a:solidFill>
                        <a:srgbClr val="D4E6F1"/>
                      </a:solidFill>
                      <a:prstDash val="solid"/>
                      <a:round/>
                      <a:headEnd type="none" w="sm" len="sm"/>
                      <a:tailEnd type="none" w="sm" len="sm"/>
                    </a:lnL>
                    <a:lnR w="12700" cap="flat" cmpd="sng">
                      <a:solidFill>
                        <a:srgbClr val="D4E6F1"/>
                      </a:solidFill>
                      <a:prstDash val="solid"/>
                      <a:round/>
                      <a:headEnd type="none" w="sm" len="sm"/>
                      <a:tailEnd type="none" w="sm" len="sm"/>
                    </a:lnR>
                    <a:lnT w="12700" cap="flat" cmpd="sng">
                      <a:solidFill>
                        <a:srgbClr val="D4E6F1"/>
                      </a:solidFill>
                      <a:prstDash val="solid"/>
                      <a:round/>
                      <a:headEnd type="none" w="sm" len="sm"/>
                      <a:tailEnd type="none" w="sm" len="sm"/>
                    </a:lnT>
                    <a:lnB w="12700" cap="flat" cmpd="sng">
                      <a:solidFill>
                        <a:srgbClr val="D4E6F1"/>
                      </a:solidFill>
                      <a:prstDash val="solid"/>
                      <a:round/>
                      <a:headEnd type="none" w="sm" len="sm"/>
                      <a:tailEnd type="none" w="sm" len="sm"/>
                    </a:lnB>
                    <a:solidFill>
                      <a:srgbClr val="FFFFFF"/>
                    </a:solidFill>
                  </a:tcPr>
                </a:tc>
                <a:extLst>
                  <a:ext uri="{0D108BD9-81ED-4DB2-BD59-A6C34878D82A}">
                    <a16:rowId xmlns:a16="http://schemas.microsoft.com/office/drawing/2014/main" val="10012"/>
                  </a:ext>
                </a:extLst>
              </a:tr>
              <a:tr h="581325">
                <a:tc>
                  <a:txBody>
                    <a:bodyPr/>
                    <a:lstStyle/>
                    <a:p>
                      <a:pPr marL="0" marR="0" lvl="0" indent="0" algn="l" rtl="0">
                        <a:lnSpc>
                          <a:spcPct val="100000"/>
                        </a:lnSpc>
                        <a:spcBef>
                          <a:spcPts val="0"/>
                        </a:spcBef>
                        <a:spcAft>
                          <a:spcPts val="0"/>
                        </a:spcAft>
                        <a:buClr>
                          <a:srgbClr val="FFFFFF"/>
                        </a:buClr>
                        <a:buSzPts val="1300"/>
                        <a:buFont typeface="Calibri"/>
                        <a:buNone/>
                      </a:pPr>
                      <a:r>
                        <a:rPr lang="en-ZA" sz="1400" b="1" u="none" strike="noStrike" cap="none">
                          <a:solidFill>
                            <a:srgbClr val="FFFFFF"/>
                          </a:solidFill>
                          <a:latin typeface="Calibri"/>
                          <a:ea typeface="Calibri"/>
                          <a:cs typeface="Calibri"/>
                          <a:sym typeface="Calibri"/>
                        </a:rPr>
                        <a:t>TOTAL ESTIMATED WATER FUNDING</a:t>
                      </a:r>
                      <a:endParaRPr sz="1400" u="none" strike="noStrike" cap="none">
                        <a:latin typeface="Calibri"/>
                        <a:ea typeface="Calibri"/>
                        <a:cs typeface="Calibri"/>
                        <a:sym typeface="Calibri"/>
                      </a:endParaRPr>
                    </a:p>
                  </a:txBody>
                  <a:tcPr marL="121925" marR="121925" marT="60975" marB="60975" anchor="ctr">
                    <a:lnL w="12700" cap="flat" cmpd="sng">
                      <a:solidFill>
                        <a:srgbClr val="D4E6F1"/>
                      </a:solidFill>
                      <a:prstDash val="solid"/>
                      <a:round/>
                      <a:headEnd type="none" w="sm" len="sm"/>
                      <a:tailEnd type="none" w="sm" len="sm"/>
                    </a:lnL>
                    <a:lnR w="12700" cap="flat" cmpd="sng">
                      <a:solidFill>
                        <a:srgbClr val="D4E6F1"/>
                      </a:solidFill>
                      <a:prstDash val="solid"/>
                      <a:round/>
                      <a:headEnd type="none" w="sm" len="sm"/>
                      <a:tailEnd type="none" w="sm" len="sm"/>
                    </a:lnR>
                    <a:lnT w="12700" cap="flat" cmpd="sng">
                      <a:solidFill>
                        <a:srgbClr val="D4E6F1"/>
                      </a:solidFill>
                      <a:prstDash val="solid"/>
                      <a:round/>
                      <a:headEnd type="none" w="sm" len="sm"/>
                      <a:tailEnd type="none" w="sm" len="sm"/>
                    </a:lnT>
                    <a:lnB w="12700" cap="flat" cmpd="sng">
                      <a:solidFill>
                        <a:srgbClr val="D4E6F1"/>
                      </a:solidFill>
                      <a:prstDash val="solid"/>
                      <a:round/>
                      <a:headEnd type="none" w="sm" len="sm"/>
                      <a:tailEnd type="none" w="sm" len="sm"/>
                    </a:lnB>
                    <a:solidFill>
                      <a:srgbClr val="0D3B6E"/>
                    </a:solidFill>
                  </a:tcPr>
                </a:tc>
                <a:tc>
                  <a:txBody>
                    <a:bodyPr/>
                    <a:lstStyle/>
                    <a:p>
                      <a:pPr marL="0" marR="0" lvl="0" indent="0" algn="ctr" rtl="0">
                        <a:lnSpc>
                          <a:spcPct val="100000"/>
                        </a:lnSpc>
                        <a:spcBef>
                          <a:spcPts val="0"/>
                        </a:spcBef>
                        <a:spcAft>
                          <a:spcPts val="0"/>
                        </a:spcAft>
                        <a:buClr>
                          <a:schemeClr val="dk1"/>
                        </a:buClr>
                        <a:buSzPts val="1300"/>
                        <a:buFont typeface="Calibri"/>
                        <a:buNone/>
                      </a:pPr>
                      <a:endParaRPr sz="1400" u="none" strike="noStrike" cap="none">
                        <a:latin typeface="Calibri"/>
                        <a:ea typeface="Calibri"/>
                        <a:cs typeface="Calibri"/>
                        <a:sym typeface="Calibri"/>
                      </a:endParaRPr>
                    </a:p>
                  </a:txBody>
                  <a:tcPr marL="121925" marR="121925" marT="60975" marB="60975" anchor="ctr">
                    <a:lnL w="12700" cap="flat" cmpd="sng">
                      <a:solidFill>
                        <a:srgbClr val="D4E6F1"/>
                      </a:solidFill>
                      <a:prstDash val="solid"/>
                      <a:round/>
                      <a:headEnd type="none" w="sm" len="sm"/>
                      <a:tailEnd type="none" w="sm" len="sm"/>
                    </a:lnL>
                    <a:lnR w="12700" cap="flat" cmpd="sng">
                      <a:solidFill>
                        <a:srgbClr val="D4E6F1"/>
                      </a:solidFill>
                      <a:prstDash val="solid"/>
                      <a:round/>
                      <a:headEnd type="none" w="sm" len="sm"/>
                      <a:tailEnd type="none" w="sm" len="sm"/>
                    </a:lnR>
                    <a:lnT w="12700" cap="flat" cmpd="sng">
                      <a:solidFill>
                        <a:srgbClr val="D4E6F1"/>
                      </a:solidFill>
                      <a:prstDash val="solid"/>
                      <a:round/>
                      <a:headEnd type="none" w="sm" len="sm"/>
                      <a:tailEnd type="none" w="sm" len="sm"/>
                    </a:lnT>
                    <a:lnB w="12700" cap="flat" cmpd="sng">
                      <a:solidFill>
                        <a:srgbClr val="D4E6F1"/>
                      </a:solidFill>
                      <a:prstDash val="solid"/>
                      <a:round/>
                      <a:headEnd type="none" w="sm" len="sm"/>
                      <a:tailEnd type="none" w="sm" len="sm"/>
                    </a:lnB>
                    <a:solidFill>
                      <a:srgbClr val="0D3B6E"/>
                    </a:solidFill>
                  </a:tcPr>
                </a:tc>
                <a:tc>
                  <a:txBody>
                    <a:bodyPr/>
                    <a:lstStyle/>
                    <a:p>
                      <a:pPr marL="0" marR="0" lvl="0" indent="0" algn="ctr" rtl="0">
                        <a:lnSpc>
                          <a:spcPct val="100000"/>
                        </a:lnSpc>
                        <a:spcBef>
                          <a:spcPts val="0"/>
                        </a:spcBef>
                        <a:spcAft>
                          <a:spcPts val="0"/>
                        </a:spcAft>
                        <a:buClr>
                          <a:srgbClr val="E9A825"/>
                        </a:buClr>
                        <a:buSzPts val="1300"/>
                        <a:buFont typeface="Calibri"/>
                        <a:buNone/>
                      </a:pPr>
                      <a:r>
                        <a:rPr lang="en-ZA" sz="1400" b="1" u="none" strike="noStrike" cap="none">
                          <a:solidFill>
                            <a:srgbClr val="E9A825"/>
                          </a:solidFill>
                          <a:latin typeface="Calibri"/>
                          <a:ea typeface="Calibri"/>
                          <a:cs typeface="Calibri"/>
                          <a:sym typeface="Calibri"/>
                        </a:rPr>
                        <a:t>~55 163</a:t>
                      </a:r>
                      <a:endParaRPr sz="1400" u="none" strike="noStrike" cap="none">
                        <a:solidFill>
                          <a:srgbClr val="E9A825"/>
                        </a:solidFill>
                        <a:latin typeface="Calibri"/>
                        <a:ea typeface="Calibri"/>
                        <a:cs typeface="Calibri"/>
                        <a:sym typeface="Calibri"/>
                      </a:endParaRPr>
                    </a:p>
                  </a:txBody>
                  <a:tcPr marL="121925" marR="121925" marT="60975" marB="60975" anchor="ctr">
                    <a:lnL w="12700" cap="flat" cmpd="sng">
                      <a:solidFill>
                        <a:srgbClr val="D4E6F1"/>
                      </a:solidFill>
                      <a:prstDash val="solid"/>
                      <a:round/>
                      <a:headEnd type="none" w="sm" len="sm"/>
                      <a:tailEnd type="none" w="sm" len="sm"/>
                    </a:lnL>
                    <a:lnR w="12700" cap="flat" cmpd="sng">
                      <a:solidFill>
                        <a:srgbClr val="D4E6F1"/>
                      </a:solidFill>
                      <a:prstDash val="solid"/>
                      <a:round/>
                      <a:headEnd type="none" w="sm" len="sm"/>
                      <a:tailEnd type="none" w="sm" len="sm"/>
                    </a:lnR>
                    <a:lnT w="12700" cap="flat" cmpd="sng">
                      <a:solidFill>
                        <a:srgbClr val="D4E6F1"/>
                      </a:solidFill>
                      <a:prstDash val="solid"/>
                      <a:round/>
                      <a:headEnd type="none" w="sm" len="sm"/>
                      <a:tailEnd type="none" w="sm" len="sm"/>
                    </a:lnT>
                    <a:lnB w="12700" cap="flat" cmpd="sng">
                      <a:solidFill>
                        <a:srgbClr val="D4E6F1"/>
                      </a:solidFill>
                      <a:prstDash val="solid"/>
                      <a:round/>
                      <a:headEnd type="none" w="sm" len="sm"/>
                      <a:tailEnd type="none" w="sm" len="sm"/>
                    </a:lnB>
                    <a:solidFill>
                      <a:srgbClr val="0D3B6E"/>
                    </a:solidFill>
                  </a:tcPr>
                </a:tc>
                <a:tc>
                  <a:txBody>
                    <a:bodyPr/>
                    <a:lstStyle/>
                    <a:p>
                      <a:pPr marL="0" marR="0" lvl="0" indent="0" algn="l" rtl="0">
                        <a:lnSpc>
                          <a:spcPct val="100000"/>
                        </a:lnSpc>
                        <a:spcBef>
                          <a:spcPts val="0"/>
                        </a:spcBef>
                        <a:spcAft>
                          <a:spcPts val="0"/>
                        </a:spcAft>
                        <a:buClr>
                          <a:srgbClr val="C8DDE8"/>
                        </a:buClr>
                        <a:buSzPts val="1300"/>
                        <a:buFont typeface="Calibri"/>
                        <a:buNone/>
                      </a:pPr>
                      <a:r>
                        <a:rPr lang="en-ZA" sz="1300" b="0" i="0" u="none" strike="noStrike" cap="none">
                          <a:solidFill>
                            <a:schemeClr val="lt1"/>
                          </a:solidFill>
                          <a:latin typeface="Calibri"/>
                          <a:ea typeface="Calibri"/>
                          <a:cs typeface="Calibri"/>
                          <a:sym typeface="Calibri"/>
                        </a:rPr>
                        <a:t>Conditional Grants and Subsidies available to water </a:t>
                      </a:r>
                      <a:endParaRPr sz="1300" b="0" i="0" u="none" strike="noStrike" cap="none">
                        <a:solidFill>
                          <a:schemeClr val="lt1"/>
                        </a:solidFill>
                        <a:latin typeface="Calibri"/>
                        <a:ea typeface="Calibri"/>
                        <a:cs typeface="Calibri"/>
                        <a:sym typeface="Calibri"/>
                      </a:endParaRPr>
                    </a:p>
                  </a:txBody>
                  <a:tcPr marL="121925" marR="121925" marT="60975" marB="60975" anchor="ctr">
                    <a:lnL w="12700" cap="flat" cmpd="sng">
                      <a:solidFill>
                        <a:srgbClr val="D4E6F1"/>
                      </a:solidFill>
                      <a:prstDash val="solid"/>
                      <a:round/>
                      <a:headEnd type="none" w="sm" len="sm"/>
                      <a:tailEnd type="none" w="sm" len="sm"/>
                    </a:lnL>
                    <a:lnR w="12700" cap="flat" cmpd="sng">
                      <a:solidFill>
                        <a:srgbClr val="D4E6F1"/>
                      </a:solidFill>
                      <a:prstDash val="solid"/>
                      <a:round/>
                      <a:headEnd type="none" w="sm" len="sm"/>
                      <a:tailEnd type="none" w="sm" len="sm"/>
                    </a:lnR>
                    <a:lnT w="12700" cap="flat" cmpd="sng">
                      <a:solidFill>
                        <a:srgbClr val="D4E6F1"/>
                      </a:solidFill>
                      <a:prstDash val="solid"/>
                      <a:round/>
                      <a:headEnd type="none" w="sm" len="sm"/>
                      <a:tailEnd type="none" w="sm" len="sm"/>
                    </a:lnT>
                    <a:lnB w="12700" cap="flat" cmpd="sng">
                      <a:solidFill>
                        <a:srgbClr val="D4E6F1"/>
                      </a:solidFill>
                      <a:prstDash val="solid"/>
                      <a:round/>
                      <a:headEnd type="none" w="sm" len="sm"/>
                      <a:tailEnd type="none" w="sm" len="sm"/>
                    </a:lnB>
                    <a:solidFill>
                      <a:srgbClr val="0D3B6E"/>
                    </a:solidFill>
                  </a:tcPr>
                </a:tc>
                <a:extLst>
                  <a:ext uri="{0D108BD9-81ED-4DB2-BD59-A6C34878D82A}">
                    <a16:rowId xmlns:a16="http://schemas.microsoft.com/office/drawing/2014/main" val="10013"/>
                  </a:ext>
                </a:extLst>
              </a:tr>
            </a:tbl>
          </a:graphicData>
        </a:graphic>
      </p:graphicFrame>
      <p:sp>
        <p:nvSpPr>
          <p:cNvPr id="942" name="Google Shape;942;p108"/>
          <p:cNvSpPr txBox="1"/>
          <p:nvPr/>
        </p:nvSpPr>
        <p:spPr>
          <a:xfrm>
            <a:off x="199400" y="6415634"/>
            <a:ext cx="11702400" cy="2616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ZA" sz="1100" b="0" i="0" u="none" strike="noStrike" kern="0" cap="none" spc="0" normalizeH="0" baseline="0" noProof="0">
                <a:ln>
                  <a:noFill/>
                </a:ln>
                <a:solidFill>
                  <a:srgbClr val="000000"/>
                </a:solidFill>
                <a:effectLst/>
                <a:uLnTx/>
                <a:uFillTx/>
                <a:latin typeface="Arial"/>
                <a:ea typeface="Arial"/>
                <a:cs typeface="Arial"/>
                <a:sym typeface="Arial"/>
              </a:rPr>
              <a:t>*The allocation for the Metro Trading Services Reform comes directly from the UDFG</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3" name="Google Shape;943;p108"/>
          <p:cNvSpPr txBox="1">
            <a:spLocks noGrp="1"/>
          </p:cNvSpPr>
          <p:nvPr>
            <p:ph type="sldNum" idx="4294967295"/>
          </p:nvPr>
        </p:nvSpPr>
        <p:spPr>
          <a:xfrm>
            <a:off x="9448800" y="0"/>
            <a:ext cx="2743200" cy="3651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ZA" sz="1200" b="0" i="0" u="none" strike="noStrike" kern="0" cap="none" spc="0" normalizeH="0" baseline="0" noProof="0">
                <a:ln>
                  <a:noFill/>
                </a:ln>
                <a:solidFill>
                  <a:srgbClr val="757575"/>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35</a:t>
            </a:fld>
            <a:endParaRPr kumimoji="0" sz="1200" b="0" i="0" u="none" strike="noStrike" kern="0" cap="none" spc="0" normalizeH="0" baseline="0" noProof="0">
              <a:ln>
                <a:noFill/>
              </a:ln>
              <a:solidFill>
                <a:srgbClr val="757575"/>
              </a:solidFill>
              <a:effectLst/>
              <a:uLnTx/>
              <a:uFillTx/>
              <a:latin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F14C6-354F-101E-F86C-B7E87AD7E385}"/>
            </a:ext>
          </a:extLst>
        </p:cNvPr>
        <p:cNvGrpSpPr/>
        <p:nvPr/>
      </p:nvGrpSpPr>
      <p:grpSpPr>
        <a:xfrm>
          <a:off x="0" y="0"/>
          <a:ext cx="0" cy="0"/>
          <a:chOff x="0" y="0"/>
          <a:chExt cx="0" cy="0"/>
        </a:xfrm>
      </p:grpSpPr>
      <p:sp>
        <p:nvSpPr>
          <p:cNvPr id="18436" name="Slide Number Placeholder 3">
            <a:extLst>
              <a:ext uri="{FF2B5EF4-FFF2-40B4-BE49-F238E27FC236}">
                <a16:creationId xmlns:a16="http://schemas.microsoft.com/office/drawing/2014/main" id="{60162E35-5617-DA06-6CE8-48CAC0D2681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DF9F9DF-2A80-495A-BC7D-0DED87084C92}" type="slidenum">
              <a:rPr kumimoji="0" lang="en-US" altLang="en-US" sz="18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 name="TextBox 2">
            <a:extLst>
              <a:ext uri="{FF2B5EF4-FFF2-40B4-BE49-F238E27FC236}">
                <a16:creationId xmlns:a16="http://schemas.microsoft.com/office/drawing/2014/main" id="{23208674-7156-54CA-1DA3-EBD070E046D6}"/>
              </a:ext>
            </a:extLst>
          </p:cNvPr>
          <p:cNvSpPr txBox="1"/>
          <p:nvPr/>
        </p:nvSpPr>
        <p:spPr>
          <a:xfrm>
            <a:off x="121919" y="346353"/>
            <a:ext cx="11805921" cy="430887"/>
          </a:xfrm>
          <a:prstGeom prst="rect">
            <a:avLst/>
          </a:prstGeom>
          <a:noFill/>
        </p:spPr>
        <p:txBody>
          <a:bodyPr wrap="square">
            <a:spAutoFit/>
          </a:bodyPr>
          <a:lstStyle/>
          <a:p>
            <a:pPr marL="85725">
              <a:spcAft>
                <a:spcPts val="600"/>
              </a:spcAft>
            </a:pPr>
            <a:r>
              <a:rPr lang="en-ZA" sz="2200" b="1" dirty="0"/>
              <a:t>Annexure:</a:t>
            </a:r>
          </a:p>
        </p:txBody>
      </p:sp>
      <p:sp>
        <p:nvSpPr>
          <p:cNvPr id="5" name="TextBox 4">
            <a:extLst>
              <a:ext uri="{FF2B5EF4-FFF2-40B4-BE49-F238E27FC236}">
                <a16:creationId xmlns:a16="http://schemas.microsoft.com/office/drawing/2014/main" id="{3651D232-35EF-312B-2755-446B232EAE32}"/>
              </a:ext>
            </a:extLst>
          </p:cNvPr>
          <p:cNvSpPr txBox="1"/>
          <p:nvPr/>
        </p:nvSpPr>
        <p:spPr>
          <a:xfrm>
            <a:off x="1117600" y="2967335"/>
            <a:ext cx="9906000" cy="646331"/>
          </a:xfrm>
          <a:prstGeom prst="rect">
            <a:avLst/>
          </a:prstGeom>
          <a:noFill/>
        </p:spPr>
        <p:txBody>
          <a:bodyPr wrap="squar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a:ea typeface="MS PGothic"/>
              </a:rPr>
              <a:t>2025 No Drop: List of WSA that did not submit an IWA water balance, List of WSAs with improved %NRW, Map indicating %NRW</a:t>
            </a:r>
            <a:endParaRPr kumimoji="0" lang="en-ZA" sz="1800" b="0" i="0" u="none" strike="noStrike" kern="1200" cap="none" spc="0" normalizeH="0" baseline="0" noProof="0" dirty="0">
              <a:ln>
                <a:noFill/>
              </a:ln>
              <a:solidFill>
                <a:prstClr val="black"/>
              </a:solidFill>
              <a:effectLst/>
              <a:uLnTx/>
              <a:uFillTx/>
              <a:latin typeface="Calibri"/>
              <a:ea typeface="Calibri"/>
              <a:cs typeface="Calibri"/>
            </a:endParaRPr>
          </a:p>
        </p:txBody>
      </p:sp>
    </p:spTree>
    <p:extLst>
      <p:ext uri="{BB962C8B-B14F-4D97-AF65-F5344CB8AC3E}">
        <p14:creationId xmlns:p14="http://schemas.microsoft.com/office/powerpoint/2010/main" val="21907414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0D8A3-831D-1AE5-0B0E-41826EB2B37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63B840-CE3F-4B54-2EE9-268804F15794}"/>
              </a:ext>
            </a:extLst>
          </p:cNvPr>
          <p:cNvSpPr>
            <a:spLocks noGrp="1"/>
          </p:cNvSpPr>
          <p:nvPr>
            <p:ph type="sldNum" sz="quarter" idx="12"/>
          </p:nvPr>
        </p:nvSpPr>
        <p:spPr/>
        <p:txBody>
          <a:bodyPr/>
          <a:lstStyle/>
          <a:p>
            <a:pPr>
              <a:defRPr/>
            </a:pPr>
            <a:fld id="{A353EDE0-7BCA-4CDF-9A43-1C4B031A103C}" type="slidenum">
              <a:rPr lang="en-US" smtClean="0"/>
              <a:pPr>
                <a:defRPr/>
              </a:pPr>
              <a:t>37</a:t>
            </a:fld>
            <a:endParaRPr lang="en-US"/>
          </a:p>
        </p:txBody>
      </p:sp>
      <p:graphicFrame>
        <p:nvGraphicFramePr>
          <p:cNvPr id="4" name="Table 3">
            <a:extLst>
              <a:ext uri="{FF2B5EF4-FFF2-40B4-BE49-F238E27FC236}">
                <a16:creationId xmlns:a16="http://schemas.microsoft.com/office/drawing/2014/main" id="{F97744EF-3753-0ECD-3FC5-F3C9ABFBBA42}"/>
              </a:ext>
            </a:extLst>
          </p:cNvPr>
          <p:cNvGraphicFramePr>
            <a:graphicFrameLocks noGrp="1"/>
          </p:cNvGraphicFramePr>
          <p:nvPr/>
        </p:nvGraphicFramePr>
        <p:xfrm>
          <a:off x="149423" y="503555"/>
          <a:ext cx="3569724" cy="5789550"/>
        </p:xfrm>
        <a:graphic>
          <a:graphicData uri="http://schemas.openxmlformats.org/drawingml/2006/table">
            <a:tbl>
              <a:tblPr firstRow="1" bandRow="1">
                <a:tableStyleId>{5C22544A-7EE6-4342-B048-85BDC9FD1C3A}</a:tableStyleId>
              </a:tblPr>
              <a:tblGrid>
                <a:gridCol w="1470812">
                  <a:extLst>
                    <a:ext uri="{9D8B030D-6E8A-4147-A177-3AD203B41FA5}">
                      <a16:colId xmlns:a16="http://schemas.microsoft.com/office/drawing/2014/main" val="2214763478"/>
                    </a:ext>
                  </a:extLst>
                </a:gridCol>
                <a:gridCol w="2098912">
                  <a:extLst>
                    <a:ext uri="{9D8B030D-6E8A-4147-A177-3AD203B41FA5}">
                      <a16:colId xmlns:a16="http://schemas.microsoft.com/office/drawing/2014/main" val="177352514"/>
                    </a:ext>
                  </a:extLst>
                </a:gridCol>
              </a:tblGrid>
              <a:tr h="304690">
                <a:tc>
                  <a:txBody>
                    <a:bodyPr/>
                    <a:lstStyle/>
                    <a:p>
                      <a:r>
                        <a:rPr lang="en-ZA" dirty="0"/>
                        <a:t>Province</a:t>
                      </a:r>
                    </a:p>
                  </a:txBody>
                  <a:tcPr/>
                </a:tc>
                <a:tc>
                  <a:txBody>
                    <a:bodyPr/>
                    <a:lstStyle/>
                    <a:p>
                      <a:r>
                        <a:rPr lang="en-ZA" dirty="0"/>
                        <a:t>Name of WSA</a:t>
                      </a:r>
                    </a:p>
                  </a:txBody>
                  <a:tcPr/>
                </a:tc>
                <a:extLst>
                  <a:ext uri="{0D108BD9-81ED-4DB2-BD59-A6C34878D82A}">
                    <a16:rowId xmlns:a16="http://schemas.microsoft.com/office/drawing/2014/main" val="1136908954"/>
                  </a:ext>
                </a:extLst>
              </a:tr>
              <a:tr h="304690">
                <a:tc rowSpan="10">
                  <a:txBody>
                    <a:bodyPr/>
                    <a:lstStyle/>
                    <a:p>
                      <a:r>
                        <a:rPr lang="en-ZA" sz="1600" b="1" dirty="0">
                          <a:latin typeface="+mn-lt"/>
                        </a:rPr>
                        <a:t>Free State</a:t>
                      </a:r>
                    </a:p>
                  </a:txBody>
                  <a:tcPr anchor="ctr"/>
                </a:tc>
                <a:tc>
                  <a:txBody>
                    <a:bodyPr/>
                    <a:lstStyle/>
                    <a:p>
                      <a:pPr algn="l" fontAlgn="b">
                        <a:buNone/>
                      </a:pPr>
                      <a:r>
                        <a:rPr lang="en-ZA" sz="1600" b="0" i="0" u="none" strike="noStrike" dirty="0">
                          <a:solidFill>
                            <a:srgbClr val="000000"/>
                          </a:solidFill>
                          <a:effectLst/>
                          <a:latin typeface="+mn-lt"/>
                        </a:rPr>
                        <a:t>Dihlabeng LM</a:t>
                      </a:r>
                    </a:p>
                  </a:txBody>
                  <a:tcPr marL="7620" marR="7620" marT="7620" marB="0" anchor="b"/>
                </a:tc>
                <a:extLst>
                  <a:ext uri="{0D108BD9-81ED-4DB2-BD59-A6C34878D82A}">
                    <a16:rowId xmlns:a16="http://schemas.microsoft.com/office/drawing/2014/main" val="3219850754"/>
                  </a:ext>
                </a:extLst>
              </a:tr>
              <a:tr h="304690">
                <a:tc vMerge="1">
                  <a:txBody>
                    <a:bodyPr/>
                    <a:lstStyle/>
                    <a:p>
                      <a:endParaRPr lang="en-ZA" sz="1600" dirty="0">
                        <a:latin typeface="+mn-lt"/>
                      </a:endParaRPr>
                    </a:p>
                  </a:txBody>
                  <a:tcPr/>
                </a:tc>
                <a:tc>
                  <a:txBody>
                    <a:bodyPr/>
                    <a:lstStyle/>
                    <a:p>
                      <a:pPr algn="l" fontAlgn="b">
                        <a:buNone/>
                      </a:pPr>
                      <a:r>
                        <a:rPr lang="en-ZA" sz="1600" b="0" i="0" u="none" strike="noStrike" dirty="0">
                          <a:solidFill>
                            <a:srgbClr val="000000"/>
                          </a:solidFill>
                          <a:effectLst/>
                          <a:latin typeface="+mn-lt"/>
                        </a:rPr>
                        <a:t>Kopanong LM</a:t>
                      </a:r>
                    </a:p>
                  </a:txBody>
                  <a:tcPr marL="7620" marR="7620" marT="7620" marB="0" anchor="b"/>
                </a:tc>
                <a:extLst>
                  <a:ext uri="{0D108BD9-81ED-4DB2-BD59-A6C34878D82A}">
                    <a16:rowId xmlns:a16="http://schemas.microsoft.com/office/drawing/2014/main" val="1751271953"/>
                  </a:ext>
                </a:extLst>
              </a:tr>
              <a:tr h="304690">
                <a:tc vMerge="1">
                  <a:txBody>
                    <a:bodyPr/>
                    <a:lstStyle/>
                    <a:p>
                      <a:endParaRPr lang="en-ZA" sz="1600" dirty="0">
                        <a:latin typeface="+mn-lt"/>
                      </a:endParaRPr>
                    </a:p>
                  </a:txBody>
                  <a:tcPr/>
                </a:tc>
                <a:tc>
                  <a:txBody>
                    <a:bodyPr/>
                    <a:lstStyle/>
                    <a:p>
                      <a:pPr algn="l" fontAlgn="b">
                        <a:buNone/>
                      </a:pPr>
                      <a:r>
                        <a:rPr lang="en-ZA" sz="1600" b="0" i="0" u="none" strike="noStrike" dirty="0">
                          <a:solidFill>
                            <a:srgbClr val="000000"/>
                          </a:solidFill>
                          <a:effectLst/>
                          <a:latin typeface="+mn-lt"/>
                        </a:rPr>
                        <a:t>Letsemeng LM</a:t>
                      </a:r>
                    </a:p>
                  </a:txBody>
                  <a:tcPr marL="7620" marR="7620" marT="7620" marB="0" anchor="b"/>
                </a:tc>
                <a:extLst>
                  <a:ext uri="{0D108BD9-81ED-4DB2-BD59-A6C34878D82A}">
                    <a16:rowId xmlns:a16="http://schemas.microsoft.com/office/drawing/2014/main" val="330033264"/>
                  </a:ext>
                </a:extLst>
              </a:tr>
              <a:tr h="304690">
                <a:tc vMerge="1">
                  <a:txBody>
                    <a:bodyPr/>
                    <a:lstStyle/>
                    <a:p>
                      <a:endParaRPr lang="en-ZA" sz="1600" dirty="0">
                        <a:latin typeface="+mn-lt"/>
                      </a:endParaRPr>
                    </a:p>
                  </a:txBody>
                  <a:tcPr/>
                </a:tc>
                <a:tc>
                  <a:txBody>
                    <a:bodyPr/>
                    <a:lstStyle/>
                    <a:p>
                      <a:pPr algn="l" fontAlgn="b">
                        <a:buNone/>
                      </a:pPr>
                      <a:r>
                        <a:rPr lang="en-ZA" sz="1600" b="0" i="0" u="none" strike="noStrike" dirty="0">
                          <a:solidFill>
                            <a:srgbClr val="000000"/>
                          </a:solidFill>
                          <a:effectLst/>
                          <a:latin typeface="+mn-lt"/>
                        </a:rPr>
                        <a:t>Mafube LM</a:t>
                      </a:r>
                    </a:p>
                  </a:txBody>
                  <a:tcPr marL="7620" marR="7620" marT="7620" marB="0" anchor="b"/>
                </a:tc>
                <a:extLst>
                  <a:ext uri="{0D108BD9-81ED-4DB2-BD59-A6C34878D82A}">
                    <a16:rowId xmlns:a16="http://schemas.microsoft.com/office/drawing/2014/main" val="1724592244"/>
                  </a:ext>
                </a:extLst>
              </a:tr>
              <a:tr h="304690">
                <a:tc vMerge="1">
                  <a:txBody>
                    <a:bodyPr/>
                    <a:lstStyle/>
                    <a:p>
                      <a:endParaRPr lang="en-ZA" sz="1600" dirty="0">
                        <a:latin typeface="+mn-lt"/>
                      </a:endParaRPr>
                    </a:p>
                  </a:txBody>
                  <a:tcPr/>
                </a:tc>
                <a:tc>
                  <a:txBody>
                    <a:bodyPr/>
                    <a:lstStyle/>
                    <a:p>
                      <a:pPr algn="l" fontAlgn="b">
                        <a:buNone/>
                      </a:pPr>
                      <a:r>
                        <a:rPr lang="en-ZA" sz="1600" b="0" i="0" u="none" strike="noStrike" dirty="0">
                          <a:solidFill>
                            <a:srgbClr val="000000"/>
                          </a:solidFill>
                          <a:effectLst/>
                          <a:latin typeface="+mn-lt"/>
                        </a:rPr>
                        <a:t>Mantsopa</a:t>
                      </a:r>
                    </a:p>
                  </a:txBody>
                  <a:tcPr marL="7620" marR="7620" marT="7620" marB="0" anchor="b"/>
                </a:tc>
                <a:extLst>
                  <a:ext uri="{0D108BD9-81ED-4DB2-BD59-A6C34878D82A}">
                    <a16:rowId xmlns:a16="http://schemas.microsoft.com/office/drawing/2014/main" val="1914226988"/>
                  </a:ext>
                </a:extLst>
              </a:tr>
              <a:tr h="304690">
                <a:tc vMerge="1">
                  <a:txBody>
                    <a:bodyPr/>
                    <a:lstStyle/>
                    <a:p>
                      <a:endParaRPr lang="en-ZA" sz="1600" dirty="0">
                        <a:latin typeface="+mn-lt"/>
                      </a:endParaRPr>
                    </a:p>
                  </a:txBody>
                  <a:tcPr/>
                </a:tc>
                <a:tc>
                  <a:txBody>
                    <a:bodyPr/>
                    <a:lstStyle/>
                    <a:p>
                      <a:pPr algn="l" fontAlgn="b">
                        <a:buNone/>
                      </a:pPr>
                      <a:r>
                        <a:rPr lang="en-ZA" sz="1600" b="0" i="0" u="none" strike="noStrike" dirty="0">
                          <a:solidFill>
                            <a:srgbClr val="000000"/>
                          </a:solidFill>
                          <a:effectLst/>
                          <a:latin typeface="+mn-lt"/>
                        </a:rPr>
                        <a:t>Masilonyana LM</a:t>
                      </a:r>
                    </a:p>
                  </a:txBody>
                  <a:tcPr marL="7620" marR="7620" marT="7620" marB="0" anchor="b"/>
                </a:tc>
                <a:extLst>
                  <a:ext uri="{0D108BD9-81ED-4DB2-BD59-A6C34878D82A}">
                    <a16:rowId xmlns:a16="http://schemas.microsoft.com/office/drawing/2014/main" val="1130011153"/>
                  </a:ext>
                </a:extLst>
              </a:tr>
              <a:tr h="304690">
                <a:tc vMerge="1">
                  <a:txBody>
                    <a:bodyPr/>
                    <a:lstStyle/>
                    <a:p>
                      <a:endParaRPr lang="en-ZA" sz="1600" dirty="0">
                        <a:latin typeface="+mn-lt"/>
                      </a:endParaRPr>
                    </a:p>
                  </a:txBody>
                  <a:tcPr/>
                </a:tc>
                <a:tc>
                  <a:txBody>
                    <a:bodyPr/>
                    <a:lstStyle/>
                    <a:p>
                      <a:pPr algn="l" fontAlgn="b">
                        <a:buNone/>
                      </a:pPr>
                      <a:r>
                        <a:rPr lang="en-ZA" sz="1600" b="0" i="0" u="none" strike="noStrike" dirty="0">
                          <a:solidFill>
                            <a:srgbClr val="000000"/>
                          </a:solidFill>
                          <a:effectLst/>
                          <a:latin typeface="+mn-lt"/>
                        </a:rPr>
                        <a:t>Mohokare LM</a:t>
                      </a:r>
                    </a:p>
                  </a:txBody>
                  <a:tcPr marL="7620" marR="7620" marT="7620" marB="0" anchor="b"/>
                </a:tc>
                <a:extLst>
                  <a:ext uri="{0D108BD9-81ED-4DB2-BD59-A6C34878D82A}">
                    <a16:rowId xmlns:a16="http://schemas.microsoft.com/office/drawing/2014/main" val="988783795"/>
                  </a:ext>
                </a:extLst>
              </a:tr>
              <a:tr h="304690">
                <a:tc vMerge="1">
                  <a:txBody>
                    <a:bodyPr/>
                    <a:lstStyle/>
                    <a:p>
                      <a:endParaRPr lang="en-ZA" sz="1600" dirty="0">
                        <a:latin typeface="+mn-lt"/>
                      </a:endParaRPr>
                    </a:p>
                  </a:txBody>
                  <a:tcPr/>
                </a:tc>
                <a:tc>
                  <a:txBody>
                    <a:bodyPr/>
                    <a:lstStyle/>
                    <a:p>
                      <a:pPr algn="l" fontAlgn="b">
                        <a:buNone/>
                      </a:pPr>
                      <a:r>
                        <a:rPr lang="en-ZA" sz="1600" b="0" i="0" u="none" strike="noStrike" dirty="0">
                          <a:solidFill>
                            <a:srgbClr val="000000"/>
                          </a:solidFill>
                          <a:effectLst/>
                          <a:latin typeface="+mn-lt"/>
                        </a:rPr>
                        <a:t>Moqhaka LM</a:t>
                      </a:r>
                    </a:p>
                  </a:txBody>
                  <a:tcPr marL="7620" marR="7620" marT="7620" marB="0" anchor="b"/>
                </a:tc>
                <a:extLst>
                  <a:ext uri="{0D108BD9-81ED-4DB2-BD59-A6C34878D82A}">
                    <a16:rowId xmlns:a16="http://schemas.microsoft.com/office/drawing/2014/main" val="810790869"/>
                  </a:ext>
                </a:extLst>
              </a:tr>
              <a:tr h="304690">
                <a:tc vMerge="1">
                  <a:txBody>
                    <a:bodyPr/>
                    <a:lstStyle/>
                    <a:p>
                      <a:endParaRPr lang="en-ZA" sz="1600" dirty="0">
                        <a:latin typeface="+mn-lt"/>
                      </a:endParaRPr>
                    </a:p>
                  </a:txBody>
                  <a:tcPr/>
                </a:tc>
                <a:tc>
                  <a:txBody>
                    <a:bodyPr/>
                    <a:lstStyle/>
                    <a:p>
                      <a:pPr algn="l" fontAlgn="b">
                        <a:buNone/>
                      </a:pPr>
                      <a:r>
                        <a:rPr lang="en-ZA" sz="1600" b="0" i="0" u="none" strike="noStrike" dirty="0">
                          <a:solidFill>
                            <a:srgbClr val="000000"/>
                          </a:solidFill>
                          <a:effectLst/>
                          <a:latin typeface="+mn-lt"/>
                        </a:rPr>
                        <a:t>Ngwathe LM</a:t>
                      </a:r>
                    </a:p>
                  </a:txBody>
                  <a:tcPr marL="7620" marR="7620" marT="7620" marB="0" anchor="b"/>
                </a:tc>
                <a:extLst>
                  <a:ext uri="{0D108BD9-81ED-4DB2-BD59-A6C34878D82A}">
                    <a16:rowId xmlns:a16="http://schemas.microsoft.com/office/drawing/2014/main" val="2178956714"/>
                  </a:ext>
                </a:extLst>
              </a:tr>
              <a:tr h="304690">
                <a:tc vMerge="1">
                  <a:txBody>
                    <a:bodyPr/>
                    <a:lstStyle/>
                    <a:p>
                      <a:endParaRPr lang="en-ZA" sz="1600" dirty="0">
                        <a:latin typeface="+mn-lt"/>
                      </a:endParaRPr>
                    </a:p>
                  </a:txBody>
                  <a:tcPr/>
                </a:tc>
                <a:tc>
                  <a:txBody>
                    <a:bodyPr/>
                    <a:lstStyle/>
                    <a:p>
                      <a:pPr algn="l" fontAlgn="b">
                        <a:buNone/>
                      </a:pPr>
                      <a:r>
                        <a:rPr lang="en-ZA" sz="1600" b="0" i="0" u="none" strike="noStrike" dirty="0">
                          <a:solidFill>
                            <a:srgbClr val="000000"/>
                          </a:solidFill>
                          <a:effectLst/>
                          <a:latin typeface="+mn-lt"/>
                        </a:rPr>
                        <a:t>Tokologo LM</a:t>
                      </a:r>
                    </a:p>
                  </a:txBody>
                  <a:tcPr marL="7620" marR="7620" marT="7620" marB="0" anchor="b"/>
                </a:tc>
                <a:extLst>
                  <a:ext uri="{0D108BD9-81ED-4DB2-BD59-A6C34878D82A}">
                    <a16:rowId xmlns:a16="http://schemas.microsoft.com/office/drawing/2014/main" val="2867125775"/>
                  </a:ext>
                </a:extLst>
              </a:tr>
              <a:tr h="304690">
                <a:tc>
                  <a:txBody>
                    <a:bodyPr/>
                    <a:lstStyle/>
                    <a:p>
                      <a:r>
                        <a:rPr lang="en-ZA" sz="1600" b="1" dirty="0">
                          <a:latin typeface="+mn-lt"/>
                        </a:rPr>
                        <a:t>KwaZulu-Natal</a:t>
                      </a:r>
                    </a:p>
                  </a:txBody>
                  <a:tcPr anchor="ctr"/>
                </a:tc>
                <a:tc>
                  <a:txBody>
                    <a:bodyPr/>
                    <a:lstStyle/>
                    <a:p>
                      <a:pPr algn="l" fontAlgn="b">
                        <a:buNone/>
                      </a:pPr>
                      <a:r>
                        <a:rPr lang="en-ZA" sz="1600" b="0" i="0" u="none" strike="noStrike" dirty="0">
                          <a:solidFill>
                            <a:srgbClr val="000000"/>
                          </a:solidFill>
                          <a:effectLst/>
                          <a:latin typeface="+mn-lt"/>
                        </a:rPr>
                        <a:t>Amajuba DM</a:t>
                      </a:r>
                    </a:p>
                  </a:txBody>
                  <a:tcPr marL="7620" marR="7620" marT="7620" marB="0" anchor="b"/>
                </a:tc>
                <a:extLst>
                  <a:ext uri="{0D108BD9-81ED-4DB2-BD59-A6C34878D82A}">
                    <a16:rowId xmlns:a16="http://schemas.microsoft.com/office/drawing/2014/main" val="443641463"/>
                  </a:ext>
                </a:extLst>
              </a:tr>
              <a:tr h="304690">
                <a:tc rowSpan="5">
                  <a:txBody>
                    <a:bodyPr/>
                    <a:lstStyle/>
                    <a:p>
                      <a:r>
                        <a:rPr lang="en-ZA" sz="1600" b="1" dirty="0">
                          <a:latin typeface="+mn-lt"/>
                        </a:rPr>
                        <a:t>Limpopo</a:t>
                      </a:r>
                    </a:p>
                  </a:txBody>
                  <a:tcPr anchor="ctr"/>
                </a:tc>
                <a:tc>
                  <a:txBody>
                    <a:bodyPr/>
                    <a:lstStyle/>
                    <a:p>
                      <a:pPr algn="l" fontAlgn="b">
                        <a:buNone/>
                      </a:pPr>
                      <a:r>
                        <a:rPr lang="en-ZA" sz="1600" b="0" i="0" u="none" strike="noStrike" dirty="0">
                          <a:solidFill>
                            <a:srgbClr val="000000"/>
                          </a:solidFill>
                          <a:effectLst/>
                          <a:latin typeface="+mn-lt"/>
                        </a:rPr>
                        <a:t>Capricorn DM</a:t>
                      </a:r>
                    </a:p>
                  </a:txBody>
                  <a:tcPr marL="7620" marR="7620" marT="7620" marB="0" anchor="b"/>
                </a:tc>
                <a:extLst>
                  <a:ext uri="{0D108BD9-81ED-4DB2-BD59-A6C34878D82A}">
                    <a16:rowId xmlns:a16="http://schemas.microsoft.com/office/drawing/2014/main" val="3844305803"/>
                  </a:ext>
                </a:extLst>
              </a:tr>
              <a:tr h="304690">
                <a:tc vMerge="1">
                  <a:txBody>
                    <a:bodyPr/>
                    <a:lstStyle/>
                    <a:p>
                      <a:endParaRPr lang="en-ZA" sz="1600" b="1" dirty="0">
                        <a:latin typeface="+mn-lt"/>
                      </a:endParaRPr>
                    </a:p>
                  </a:txBody>
                  <a:tcPr anchor="ctr"/>
                </a:tc>
                <a:tc>
                  <a:txBody>
                    <a:bodyPr/>
                    <a:lstStyle/>
                    <a:p>
                      <a:pPr algn="l" fontAlgn="b">
                        <a:buNone/>
                      </a:pPr>
                      <a:r>
                        <a:rPr lang="en-ZA" sz="1600" b="0" i="0" u="none" strike="noStrike" dirty="0">
                          <a:solidFill>
                            <a:srgbClr val="000000"/>
                          </a:solidFill>
                          <a:effectLst/>
                          <a:latin typeface="+mn-lt"/>
                        </a:rPr>
                        <a:t>Mopani DM</a:t>
                      </a:r>
                    </a:p>
                  </a:txBody>
                  <a:tcPr marL="7620" marR="7620" marT="7620" marB="0" anchor="b"/>
                </a:tc>
                <a:extLst>
                  <a:ext uri="{0D108BD9-81ED-4DB2-BD59-A6C34878D82A}">
                    <a16:rowId xmlns:a16="http://schemas.microsoft.com/office/drawing/2014/main" val="2119382100"/>
                  </a:ext>
                </a:extLst>
              </a:tr>
              <a:tr h="304690">
                <a:tc vMerge="1">
                  <a:txBody>
                    <a:bodyPr/>
                    <a:lstStyle/>
                    <a:p>
                      <a:endParaRPr lang="en-ZA" sz="1600" b="1" dirty="0">
                        <a:latin typeface="+mn-lt"/>
                      </a:endParaRPr>
                    </a:p>
                  </a:txBody>
                  <a:tcPr anchor="ctr"/>
                </a:tc>
                <a:tc>
                  <a:txBody>
                    <a:bodyPr/>
                    <a:lstStyle/>
                    <a:p>
                      <a:pPr algn="l" fontAlgn="b">
                        <a:buNone/>
                      </a:pPr>
                      <a:r>
                        <a:rPr lang="en-ZA" sz="1600" b="0" i="0" u="none" strike="noStrike" dirty="0">
                          <a:solidFill>
                            <a:srgbClr val="000000"/>
                          </a:solidFill>
                          <a:effectLst/>
                          <a:latin typeface="+mn-lt"/>
                        </a:rPr>
                        <a:t>Sekhukhune DM</a:t>
                      </a:r>
                    </a:p>
                  </a:txBody>
                  <a:tcPr marL="7620" marR="7620" marT="7620" marB="0" anchor="b"/>
                </a:tc>
                <a:extLst>
                  <a:ext uri="{0D108BD9-81ED-4DB2-BD59-A6C34878D82A}">
                    <a16:rowId xmlns:a16="http://schemas.microsoft.com/office/drawing/2014/main" val="4279263206"/>
                  </a:ext>
                </a:extLst>
              </a:tr>
              <a:tr h="304690">
                <a:tc vMerge="1">
                  <a:txBody>
                    <a:bodyPr/>
                    <a:lstStyle/>
                    <a:p>
                      <a:endParaRPr lang="en-ZA" sz="1600" b="1" dirty="0">
                        <a:latin typeface="+mn-lt"/>
                      </a:endParaRPr>
                    </a:p>
                  </a:txBody>
                  <a:tcPr anchor="ctr"/>
                </a:tc>
                <a:tc>
                  <a:txBody>
                    <a:bodyPr/>
                    <a:lstStyle/>
                    <a:p>
                      <a:pPr algn="l" fontAlgn="b">
                        <a:buNone/>
                      </a:pPr>
                      <a:r>
                        <a:rPr lang="en-ZA" sz="1600" b="0" i="0" u="none" strike="noStrike" dirty="0">
                          <a:solidFill>
                            <a:srgbClr val="000000"/>
                          </a:solidFill>
                          <a:effectLst/>
                          <a:latin typeface="+mn-lt"/>
                        </a:rPr>
                        <a:t>Thabazimbi LM</a:t>
                      </a:r>
                    </a:p>
                  </a:txBody>
                  <a:tcPr marL="7620" marR="7620" marT="7620" marB="0" anchor="b"/>
                </a:tc>
                <a:extLst>
                  <a:ext uri="{0D108BD9-81ED-4DB2-BD59-A6C34878D82A}">
                    <a16:rowId xmlns:a16="http://schemas.microsoft.com/office/drawing/2014/main" val="4071150661"/>
                  </a:ext>
                </a:extLst>
              </a:tr>
              <a:tr h="304690">
                <a:tc vMerge="1">
                  <a:txBody>
                    <a:bodyPr/>
                    <a:lstStyle/>
                    <a:p>
                      <a:endParaRPr lang="en-ZA" sz="1600" b="1" dirty="0">
                        <a:latin typeface="+mn-lt"/>
                      </a:endParaRPr>
                    </a:p>
                  </a:txBody>
                  <a:tcPr anchor="ctr"/>
                </a:tc>
                <a:tc>
                  <a:txBody>
                    <a:bodyPr/>
                    <a:lstStyle/>
                    <a:p>
                      <a:pPr algn="l" fontAlgn="b">
                        <a:buNone/>
                      </a:pPr>
                      <a:r>
                        <a:rPr lang="en-ZA" sz="1600" b="0" i="0" u="none" strike="noStrike" dirty="0">
                          <a:solidFill>
                            <a:srgbClr val="000000"/>
                          </a:solidFill>
                          <a:effectLst/>
                          <a:latin typeface="+mn-lt"/>
                        </a:rPr>
                        <a:t>Vhembe DM</a:t>
                      </a:r>
                    </a:p>
                  </a:txBody>
                  <a:tcPr marL="7620" marR="7620" marT="7620" marB="0" anchor="b"/>
                </a:tc>
                <a:extLst>
                  <a:ext uri="{0D108BD9-81ED-4DB2-BD59-A6C34878D82A}">
                    <a16:rowId xmlns:a16="http://schemas.microsoft.com/office/drawing/2014/main" val="1662419246"/>
                  </a:ext>
                </a:extLst>
              </a:tr>
              <a:tr h="304690">
                <a:tc>
                  <a:txBody>
                    <a:bodyPr/>
                    <a:lstStyle/>
                    <a:p>
                      <a:r>
                        <a:rPr lang="en-ZA" sz="1600" b="1" dirty="0">
                          <a:latin typeface="+mn-lt"/>
                        </a:rPr>
                        <a:t>Mpumalanga</a:t>
                      </a:r>
                    </a:p>
                  </a:txBody>
                  <a:tcPr anchor="ctr"/>
                </a:tc>
                <a:tc>
                  <a:txBody>
                    <a:bodyPr/>
                    <a:lstStyle/>
                    <a:p>
                      <a:pPr algn="l" fontAlgn="b">
                        <a:buNone/>
                      </a:pPr>
                      <a:r>
                        <a:rPr lang="en-ZA" sz="1600" b="0" i="0" u="none" strike="noStrike" dirty="0">
                          <a:solidFill>
                            <a:srgbClr val="000000"/>
                          </a:solidFill>
                          <a:effectLst/>
                          <a:latin typeface="+mn-lt"/>
                        </a:rPr>
                        <a:t>Emakhazeni LM</a:t>
                      </a:r>
                    </a:p>
                  </a:txBody>
                  <a:tcPr marL="7620" marR="7620" marT="7620" marB="0" anchor="b"/>
                </a:tc>
                <a:extLst>
                  <a:ext uri="{0D108BD9-81ED-4DB2-BD59-A6C34878D82A}">
                    <a16:rowId xmlns:a16="http://schemas.microsoft.com/office/drawing/2014/main" val="993506845"/>
                  </a:ext>
                </a:extLst>
              </a:tr>
            </a:tbl>
          </a:graphicData>
        </a:graphic>
      </p:graphicFrame>
      <p:graphicFrame>
        <p:nvGraphicFramePr>
          <p:cNvPr id="5" name="Table 4">
            <a:extLst>
              <a:ext uri="{FF2B5EF4-FFF2-40B4-BE49-F238E27FC236}">
                <a16:creationId xmlns:a16="http://schemas.microsoft.com/office/drawing/2014/main" id="{FA3DE75C-DA66-1DF1-B267-E63BF05CB0BE}"/>
              </a:ext>
            </a:extLst>
          </p:cNvPr>
          <p:cNvGraphicFramePr>
            <a:graphicFrameLocks noGrp="1"/>
          </p:cNvGraphicFramePr>
          <p:nvPr/>
        </p:nvGraphicFramePr>
        <p:xfrm>
          <a:off x="3790462" y="503053"/>
          <a:ext cx="4682393" cy="5606677"/>
        </p:xfrm>
        <a:graphic>
          <a:graphicData uri="http://schemas.openxmlformats.org/drawingml/2006/table">
            <a:tbl>
              <a:tblPr firstRow="1" bandRow="1">
                <a:tableStyleId>{5C22544A-7EE6-4342-B048-85BDC9FD1C3A}</a:tableStyleId>
              </a:tblPr>
              <a:tblGrid>
                <a:gridCol w="2362526">
                  <a:extLst>
                    <a:ext uri="{9D8B030D-6E8A-4147-A177-3AD203B41FA5}">
                      <a16:colId xmlns:a16="http://schemas.microsoft.com/office/drawing/2014/main" val="1065252213"/>
                    </a:ext>
                  </a:extLst>
                </a:gridCol>
                <a:gridCol w="2319867">
                  <a:extLst>
                    <a:ext uri="{9D8B030D-6E8A-4147-A177-3AD203B41FA5}">
                      <a16:colId xmlns:a16="http://schemas.microsoft.com/office/drawing/2014/main" val="3831525358"/>
                    </a:ext>
                  </a:extLst>
                </a:gridCol>
              </a:tblGrid>
              <a:tr h="364762">
                <a:tc>
                  <a:txBody>
                    <a:bodyPr/>
                    <a:lstStyle/>
                    <a:p>
                      <a:r>
                        <a:rPr lang="en-ZA" dirty="0"/>
                        <a:t>Province</a:t>
                      </a:r>
                    </a:p>
                  </a:txBody>
                  <a:tcPr/>
                </a:tc>
                <a:tc>
                  <a:txBody>
                    <a:bodyPr/>
                    <a:lstStyle/>
                    <a:p>
                      <a:r>
                        <a:rPr lang="en-ZA" dirty="0"/>
                        <a:t>Name of WSA</a:t>
                      </a:r>
                    </a:p>
                  </a:txBody>
                  <a:tcPr/>
                </a:tc>
                <a:extLst>
                  <a:ext uri="{0D108BD9-81ED-4DB2-BD59-A6C34878D82A}">
                    <a16:rowId xmlns:a16="http://schemas.microsoft.com/office/drawing/2014/main" val="163825930"/>
                  </a:ext>
                </a:extLst>
              </a:tr>
              <a:tr h="349461">
                <a:tc rowSpan="15">
                  <a:txBody>
                    <a:bodyPr/>
                    <a:lstStyle/>
                    <a:p>
                      <a:r>
                        <a:rPr lang="en-ZA" sz="1600" b="1" dirty="0">
                          <a:latin typeface="+mn-lt"/>
                        </a:rPr>
                        <a:t>Northern Cape</a:t>
                      </a:r>
                    </a:p>
                  </a:txBody>
                  <a:tcPr anchor="ctr"/>
                </a:tc>
                <a:tc>
                  <a:txBody>
                    <a:bodyPr/>
                    <a:lstStyle/>
                    <a:p>
                      <a:pPr algn="l" fontAlgn="b">
                        <a:buNone/>
                      </a:pPr>
                      <a:r>
                        <a:rPr lang="en-ZA" sz="1600" b="0" i="0" u="none" strike="noStrike" dirty="0">
                          <a:solidFill>
                            <a:srgbClr val="000000"/>
                          </a:solidFill>
                          <a:effectLst/>
                          <a:latin typeface="+mn-lt"/>
                        </a:rPr>
                        <a:t>Dikgatlong LM</a:t>
                      </a:r>
                    </a:p>
                  </a:txBody>
                  <a:tcPr marL="7620" marR="7620" marT="7620" marB="0" anchor="b"/>
                </a:tc>
                <a:extLst>
                  <a:ext uri="{0D108BD9-81ED-4DB2-BD59-A6C34878D82A}">
                    <a16:rowId xmlns:a16="http://schemas.microsoft.com/office/drawing/2014/main" val="3192775389"/>
                  </a:ext>
                </a:extLst>
              </a:tr>
              <a:tr h="349461">
                <a:tc vMerge="1">
                  <a:txBody>
                    <a:bodyPr/>
                    <a:lstStyle/>
                    <a:p>
                      <a:endParaRPr lang="en-ZA" sz="1600" dirty="0">
                        <a:latin typeface="+mn-lt"/>
                      </a:endParaRPr>
                    </a:p>
                  </a:txBody>
                  <a:tcPr/>
                </a:tc>
                <a:tc>
                  <a:txBody>
                    <a:bodyPr/>
                    <a:lstStyle/>
                    <a:p>
                      <a:pPr algn="l" fontAlgn="b">
                        <a:buNone/>
                      </a:pPr>
                      <a:r>
                        <a:rPr lang="en-ZA" sz="1600" b="0" i="0" u="none" strike="noStrike" dirty="0">
                          <a:solidFill>
                            <a:srgbClr val="000000"/>
                          </a:solidFill>
                          <a:effectLst/>
                          <a:latin typeface="+mn-lt"/>
                        </a:rPr>
                        <a:t>Kai  Garib LM</a:t>
                      </a:r>
                    </a:p>
                  </a:txBody>
                  <a:tcPr marL="7620" marR="7620" marT="7620" marB="0" anchor="b"/>
                </a:tc>
                <a:extLst>
                  <a:ext uri="{0D108BD9-81ED-4DB2-BD59-A6C34878D82A}">
                    <a16:rowId xmlns:a16="http://schemas.microsoft.com/office/drawing/2014/main" val="3460695804"/>
                  </a:ext>
                </a:extLst>
              </a:tr>
              <a:tr h="349461">
                <a:tc vMerge="1">
                  <a:txBody>
                    <a:bodyPr/>
                    <a:lstStyle/>
                    <a:p>
                      <a:endParaRPr lang="en-ZA" sz="1600" dirty="0">
                        <a:latin typeface="+mn-lt"/>
                      </a:endParaRPr>
                    </a:p>
                  </a:txBody>
                  <a:tcPr/>
                </a:tc>
                <a:tc>
                  <a:txBody>
                    <a:bodyPr/>
                    <a:lstStyle/>
                    <a:p>
                      <a:pPr algn="l" fontAlgn="b">
                        <a:buNone/>
                      </a:pPr>
                      <a:r>
                        <a:rPr lang="en-ZA" sz="1600" b="0" i="0" u="none" strike="noStrike" dirty="0">
                          <a:solidFill>
                            <a:srgbClr val="000000"/>
                          </a:solidFill>
                          <a:effectLst/>
                          <a:latin typeface="+mn-lt"/>
                        </a:rPr>
                        <a:t>Kamiesberg LM</a:t>
                      </a:r>
                    </a:p>
                  </a:txBody>
                  <a:tcPr marL="7620" marR="7620" marT="7620" marB="0" anchor="b"/>
                </a:tc>
                <a:extLst>
                  <a:ext uri="{0D108BD9-81ED-4DB2-BD59-A6C34878D82A}">
                    <a16:rowId xmlns:a16="http://schemas.microsoft.com/office/drawing/2014/main" val="3553116957"/>
                  </a:ext>
                </a:extLst>
              </a:tr>
              <a:tr h="349461">
                <a:tc vMerge="1">
                  <a:txBody>
                    <a:bodyPr/>
                    <a:lstStyle/>
                    <a:p>
                      <a:endParaRPr lang="en-ZA" sz="1600" dirty="0">
                        <a:latin typeface="+mn-lt"/>
                      </a:endParaRPr>
                    </a:p>
                  </a:txBody>
                  <a:tcPr/>
                </a:tc>
                <a:tc>
                  <a:txBody>
                    <a:bodyPr/>
                    <a:lstStyle/>
                    <a:p>
                      <a:pPr algn="l" fontAlgn="b">
                        <a:buNone/>
                      </a:pPr>
                      <a:r>
                        <a:rPr lang="en-ZA" sz="1600" b="0" i="0" u="none" strike="noStrike" dirty="0">
                          <a:solidFill>
                            <a:srgbClr val="000000"/>
                          </a:solidFill>
                          <a:effectLst/>
                          <a:latin typeface="+mn-lt"/>
                        </a:rPr>
                        <a:t>Karoo Hoogland LM</a:t>
                      </a:r>
                    </a:p>
                  </a:txBody>
                  <a:tcPr marL="7620" marR="7620" marT="7620" marB="0" anchor="b"/>
                </a:tc>
                <a:extLst>
                  <a:ext uri="{0D108BD9-81ED-4DB2-BD59-A6C34878D82A}">
                    <a16:rowId xmlns:a16="http://schemas.microsoft.com/office/drawing/2014/main" val="4236563205"/>
                  </a:ext>
                </a:extLst>
              </a:tr>
              <a:tr h="349461">
                <a:tc vMerge="1">
                  <a:txBody>
                    <a:bodyPr/>
                    <a:lstStyle/>
                    <a:p>
                      <a:endParaRPr lang="en-ZA" sz="1600" dirty="0">
                        <a:latin typeface="+mn-lt"/>
                      </a:endParaRPr>
                    </a:p>
                  </a:txBody>
                  <a:tcPr/>
                </a:tc>
                <a:tc>
                  <a:txBody>
                    <a:bodyPr/>
                    <a:lstStyle/>
                    <a:p>
                      <a:pPr algn="l" fontAlgn="b">
                        <a:buNone/>
                      </a:pPr>
                      <a:r>
                        <a:rPr lang="en-ZA" sz="1600" b="0" i="0" u="none" strike="noStrike" dirty="0">
                          <a:solidFill>
                            <a:srgbClr val="000000"/>
                          </a:solidFill>
                          <a:effectLst/>
                          <a:latin typeface="+mn-lt"/>
                        </a:rPr>
                        <a:t>Kgatelopele LM</a:t>
                      </a:r>
                    </a:p>
                  </a:txBody>
                  <a:tcPr marL="7620" marR="7620" marT="7620" marB="0" anchor="b"/>
                </a:tc>
                <a:extLst>
                  <a:ext uri="{0D108BD9-81ED-4DB2-BD59-A6C34878D82A}">
                    <a16:rowId xmlns:a16="http://schemas.microsoft.com/office/drawing/2014/main" val="2346112207"/>
                  </a:ext>
                </a:extLst>
              </a:tr>
              <a:tr h="349461">
                <a:tc vMerge="1">
                  <a:txBody>
                    <a:bodyPr/>
                    <a:lstStyle/>
                    <a:p>
                      <a:endParaRPr lang="en-ZA" sz="1600" dirty="0">
                        <a:latin typeface="+mn-lt"/>
                      </a:endParaRPr>
                    </a:p>
                  </a:txBody>
                  <a:tcPr/>
                </a:tc>
                <a:tc>
                  <a:txBody>
                    <a:bodyPr/>
                    <a:lstStyle/>
                    <a:p>
                      <a:pPr algn="l" fontAlgn="b">
                        <a:buNone/>
                      </a:pPr>
                      <a:r>
                        <a:rPr lang="en-ZA" sz="1600" b="0" i="0" u="none" strike="noStrike" dirty="0">
                          <a:solidFill>
                            <a:srgbClr val="000000"/>
                          </a:solidFill>
                          <a:effectLst/>
                          <a:latin typeface="+mn-lt"/>
                        </a:rPr>
                        <a:t>Khai-Ma LM</a:t>
                      </a:r>
                    </a:p>
                  </a:txBody>
                  <a:tcPr marL="7620" marR="7620" marT="7620" marB="0" anchor="b"/>
                </a:tc>
                <a:extLst>
                  <a:ext uri="{0D108BD9-81ED-4DB2-BD59-A6C34878D82A}">
                    <a16:rowId xmlns:a16="http://schemas.microsoft.com/office/drawing/2014/main" val="2601937954"/>
                  </a:ext>
                </a:extLst>
              </a:tr>
              <a:tr h="349461">
                <a:tc vMerge="1">
                  <a:txBody>
                    <a:bodyPr/>
                    <a:lstStyle/>
                    <a:p>
                      <a:endParaRPr lang="en-ZA" sz="1600" dirty="0">
                        <a:latin typeface="+mn-lt"/>
                      </a:endParaRPr>
                    </a:p>
                  </a:txBody>
                  <a:tcPr/>
                </a:tc>
                <a:tc>
                  <a:txBody>
                    <a:bodyPr/>
                    <a:lstStyle/>
                    <a:p>
                      <a:pPr algn="l" fontAlgn="b">
                        <a:buNone/>
                      </a:pPr>
                      <a:r>
                        <a:rPr lang="en-ZA" sz="1600" b="0" i="0" u="none" strike="noStrike" dirty="0">
                          <a:solidFill>
                            <a:srgbClr val="000000"/>
                          </a:solidFill>
                          <a:effectLst/>
                          <a:latin typeface="+mn-lt"/>
                        </a:rPr>
                        <a:t>!Kheis LM</a:t>
                      </a:r>
                    </a:p>
                  </a:txBody>
                  <a:tcPr marL="7620" marR="7620" marT="7620" marB="0" anchor="b"/>
                </a:tc>
                <a:extLst>
                  <a:ext uri="{0D108BD9-81ED-4DB2-BD59-A6C34878D82A}">
                    <a16:rowId xmlns:a16="http://schemas.microsoft.com/office/drawing/2014/main" val="111490002"/>
                  </a:ext>
                </a:extLst>
              </a:tr>
              <a:tr h="349461">
                <a:tc vMerge="1">
                  <a:txBody>
                    <a:bodyPr/>
                    <a:lstStyle/>
                    <a:p>
                      <a:endParaRPr lang="en-ZA" sz="1600" dirty="0">
                        <a:latin typeface="+mn-lt"/>
                      </a:endParaRPr>
                    </a:p>
                  </a:txBody>
                  <a:tcPr/>
                </a:tc>
                <a:tc>
                  <a:txBody>
                    <a:bodyPr/>
                    <a:lstStyle/>
                    <a:p>
                      <a:pPr algn="l" fontAlgn="b">
                        <a:buNone/>
                      </a:pPr>
                      <a:r>
                        <a:rPr lang="en-ZA" sz="1600" b="0" i="0" u="none" strike="noStrike" dirty="0">
                          <a:solidFill>
                            <a:srgbClr val="000000"/>
                          </a:solidFill>
                          <a:effectLst/>
                          <a:latin typeface="+mn-lt"/>
                        </a:rPr>
                        <a:t>Magareng LM</a:t>
                      </a:r>
                    </a:p>
                  </a:txBody>
                  <a:tcPr marL="7620" marR="7620" marT="7620" marB="0" anchor="b"/>
                </a:tc>
                <a:extLst>
                  <a:ext uri="{0D108BD9-81ED-4DB2-BD59-A6C34878D82A}">
                    <a16:rowId xmlns:a16="http://schemas.microsoft.com/office/drawing/2014/main" val="3318017784"/>
                  </a:ext>
                </a:extLst>
              </a:tr>
              <a:tr h="349461">
                <a:tc vMerge="1">
                  <a:txBody>
                    <a:bodyPr/>
                    <a:lstStyle/>
                    <a:p>
                      <a:endParaRPr lang="en-ZA" sz="1600" dirty="0">
                        <a:latin typeface="+mn-lt"/>
                      </a:endParaRPr>
                    </a:p>
                  </a:txBody>
                  <a:tcPr/>
                </a:tc>
                <a:tc>
                  <a:txBody>
                    <a:bodyPr/>
                    <a:lstStyle/>
                    <a:p>
                      <a:pPr algn="l" fontAlgn="b">
                        <a:buNone/>
                      </a:pPr>
                      <a:r>
                        <a:rPr lang="en-ZA" sz="1600" b="0" i="0" u="none" strike="noStrike" dirty="0">
                          <a:solidFill>
                            <a:srgbClr val="000000"/>
                          </a:solidFill>
                          <a:effectLst/>
                          <a:latin typeface="+mn-lt"/>
                        </a:rPr>
                        <a:t>Phokwane LM</a:t>
                      </a:r>
                    </a:p>
                  </a:txBody>
                  <a:tcPr marL="7620" marR="7620" marT="7620" marB="0" anchor="b"/>
                </a:tc>
                <a:extLst>
                  <a:ext uri="{0D108BD9-81ED-4DB2-BD59-A6C34878D82A}">
                    <a16:rowId xmlns:a16="http://schemas.microsoft.com/office/drawing/2014/main" val="3274832949"/>
                  </a:ext>
                </a:extLst>
              </a:tr>
              <a:tr h="349461">
                <a:tc vMerge="1">
                  <a:txBody>
                    <a:bodyPr/>
                    <a:lstStyle/>
                    <a:p>
                      <a:endParaRPr lang="en-ZA" sz="1600" dirty="0">
                        <a:latin typeface="+mn-lt"/>
                      </a:endParaRPr>
                    </a:p>
                  </a:txBody>
                  <a:tcPr/>
                </a:tc>
                <a:tc>
                  <a:txBody>
                    <a:bodyPr/>
                    <a:lstStyle/>
                    <a:p>
                      <a:pPr algn="l" fontAlgn="b">
                        <a:buNone/>
                      </a:pPr>
                      <a:r>
                        <a:rPr lang="en-ZA" sz="1600" b="0" i="0" u="none" strike="noStrike" dirty="0">
                          <a:solidFill>
                            <a:srgbClr val="000000"/>
                          </a:solidFill>
                          <a:effectLst/>
                          <a:latin typeface="+mn-lt"/>
                        </a:rPr>
                        <a:t>Renosterberg LM</a:t>
                      </a:r>
                    </a:p>
                  </a:txBody>
                  <a:tcPr marL="7620" marR="7620" marT="7620" marB="0" anchor="b"/>
                </a:tc>
                <a:extLst>
                  <a:ext uri="{0D108BD9-81ED-4DB2-BD59-A6C34878D82A}">
                    <a16:rowId xmlns:a16="http://schemas.microsoft.com/office/drawing/2014/main" val="693140943"/>
                  </a:ext>
                </a:extLst>
              </a:tr>
              <a:tr h="349461">
                <a:tc vMerge="1">
                  <a:txBody>
                    <a:bodyPr/>
                    <a:lstStyle/>
                    <a:p>
                      <a:endParaRPr lang="en-ZA" sz="1600" dirty="0">
                        <a:latin typeface="+mn-lt"/>
                      </a:endParaRPr>
                    </a:p>
                  </a:txBody>
                  <a:tcPr/>
                </a:tc>
                <a:tc>
                  <a:txBody>
                    <a:bodyPr/>
                    <a:lstStyle/>
                    <a:p>
                      <a:pPr algn="l" fontAlgn="b">
                        <a:buNone/>
                      </a:pPr>
                      <a:r>
                        <a:rPr lang="en-ZA" sz="1600" b="0" i="0" u="none" strike="noStrike" dirty="0">
                          <a:solidFill>
                            <a:srgbClr val="000000"/>
                          </a:solidFill>
                          <a:effectLst/>
                          <a:latin typeface="+mn-lt"/>
                        </a:rPr>
                        <a:t>Richtersveld LM </a:t>
                      </a:r>
                    </a:p>
                  </a:txBody>
                  <a:tcPr marL="7620" marR="7620" marT="7620" marB="0" anchor="b"/>
                </a:tc>
                <a:extLst>
                  <a:ext uri="{0D108BD9-81ED-4DB2-BD59-A6C34878D82A}">
                    <a16:rowId xmlns:a16="http://schemas.microsoft.com/office/drawing/2014/main" val="2495872558"/>
                  </a:ext>
                </a:extLst>
              </a:tr>
              <a:tr h="349461">
                <a:tc vMerge="1">
                  <a:txBody>
                    <a:bodyPr/>
                    <a:lstStyle/>
                    <a:p>
                      <a:endParaRPr lang="en-ZA" sz="1600" dirty="0">
                        <a:latin typeface="+mn-lt"/>
                      </a:endParaRPr>
                    </a:p>
                  </a:txBody>
                  <a:tcPr/>
                </a:tc>
                <a:tc>
                  <a:txBody>
                    <a:bodyPr/>
                    <a:lstStyle/>
                    <a:p>
                      <a:pPr algn="l" fontAlgn="b">
                        <a:buNone/>
                      </a:pPr>
                      <a:r>
                        <a:rPr lang="en-ZA" sz="1600" b="0" i="0" u="none" strike="noStrike" dirty="0">
                          <a:solidFill>
                            <a:srgbClr val="000000"/>
                          </a:solidFill>
                          <a:effectLst/>
                          <a:latin typeface="+mn-lt"/>
                        </a:rPr>
                        <a:t>Siyancuma LM</a:t>
                      </a:r>
                    </a:p>
                  </a:txBody>
                  <a:tcPr marL="7620" marR="7620" marT="7620" marB="0" anchor="b"/>
                </a:tc>
                <a:extLst>
                  <a:ext uri="{0D108BD9-81ED-4DB2-BD59-A6C34878D82A}">
                    <a16:rowId xmlns:a16="http://schemas.microsoft.com/office/drawing/2014/main" val="262695835"/>
                  </a:ext>
                </a:extLst>
              </a:tr>
              <a:tr h="349461">
                <a:tc vMerge="1">
                  <a:txBody>
                    <a:bodyPr/>
                    <a:lstStyle/>
                    <a:p>
                      <a:endParaRPr lang="en-ZA" sz="1600" dirty="0">
                        <a:latin typeface="+mn-lt"/>
                      </a:endParaRPr>
                    </a:p>
                  </a:txBody>
                  <a:tcPr/>
                </a:tc>
                <a:tc>
                  <a:txBody>
                    <a:bodyPr/>
                    <a:lstStyle/>
                    <a:p>
                      <a:pPr algn="l" fontAlgn="b">
                        <a:buNone/>
                      </a:pPr>
                      <a:r>
                        <a:rPr lang="en-ZA" sz="1600" b="0" i="0" u="none" strike="noStrike" dirty="0">
                          <a:solidFill>
                            <a:srgbClr val="000000"/>
                          </a:solidFill>
                          <a:effectLst/>
                          <a:latin typeface="+mn-lt"/>
                        </a:rPr>
                        <a:t>Siyathemba </a:t>
                      </a:r>
                      <a:r>
                        <a:rPr lang="en-ZA" sz="1600" b="0" i="0" u="none" strike="noStrike" dirty="0" err="1">
                          <a:solidFill>
                            <a:srgbClr val="000000"/>
                          </a:solidFill>
                          <a:effectLst/>
                          <a:latin typeface="+mn-lt"/>
                        </a:rPr>
                        <a:t>lM</a:t>
                      </a:r>
                      <a:endParaRPr lang="en-ZA" sz="16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1638266301"/>
                  </a:ext>
                </a:extLst>
              </a:tr>
              <a:tr h="349461">
                <a:tc vMerge="1">
                  <a:txBody>
                    <a:bodyPr/>
                    <a:lstStyle/>
                    <a:p>
                      <a:endParaRPr lang="en-ZA" sz="1600" dirty="0">
                        <a:latin typeface="+mn-lt"/>
                      </a:endParaRPr>
                    </a:p>
                  </a:txBody>
                  <a:tcPr/>
                </a:tc>
                <a:tc>
                  <a:txBody>
                    <a:bodyPr/>
                    <a:lstStyle/>
                    <a:p>
                      <a:pPr algn="l" fontAlgn="b">
                        <a:buNone/>
                      </a:pPr>
                      <a:r>
                        <a:rPr lang="en-ZA" sz="1600" b="0" i="0" u="none" strike="noStrike" dirty="0">
                          <a:solidFill>
                            <a:srgbClr val="000000"/>
                          </a:solidFill>
                          <a:effectLst/>
                          <a:latin typeface="+mn-lt"/>
                        </a:rPr>
                        <a:t>Thembelihle LM</a:t>
                      </a:r>
                    </a:p>
                  </a:txBody>
                  <a:tcPr marL="7620" marR="7620" marT="7620" marB="0" anchor="b"/>
                </a:tc>
                <a:extLst>
                  <a:ext uri="{0D108BD9-81ED-4DB2-BD59-A6C34878D82A}">
                    <a16:rowId xmlns:a16="http://schemas.microsoft.com/office/drawing/2014/main" val="2506308808"/>
                  </a:ext>
                </a:extLst>
              </a:tr>
              <a:tr h="349461">
                <a:tc vMerge="1">
                  <a:txBody>
                    <a:bodyPr/>
                    <a:lstStyle/>
                    <a:p>
                      <a:endParaRPr lang="en-ZA" sz="1600" dirty="0">
                        <a:latin typeface="+mn-lt"/>
                      </a:endParaRPr>
                    </a:p>
                  </a:txBody>
                  <a:tcPr/>
                </a:tc>
                <a:tc>
                  <a:txBody>
                    <a:bodyPr/>
                    <a:lstStyle/>
                    <a:p>
                      <a:pPr algn="l" fontAlgn="b">
                        <a:buNone/>
                      </a:pPr>
                      <a:r>
                        <a:rPr lang="en-ZA" sz="1600" b="0" i="0" u="none" strike="noStrike" dirty="0">
                          <a:solidFill>
                            <a:srgbClr val="000000"/>
                          </a:solidFill>
                          <a:effectLst/>
                          <a:latin typeface="+mn-lt"/>
                        </a:rPr>
                        <a:t>Tsantsabane LM</a:t>
                      </a:r>
                    </a:p>
                  </a:txBody>
                  <a:tcPr marL="7620" marR="7620" marT="7620" marB="0" anchor="b"/>
                </a:tc>
                <a:extLst>
                  <a:ext uri="{0D108BD9-81ED-4DB2-BD59-A6C34878D82A}">
                    <a16:rowId xmlns:a16="http://schemas.microsoft.com/office/drawing/2014/main" val="2867416127"/>
                  </a:ext>
                </a:extLst>
              </a:tr>
            </a:tbl>
          </a:graphicData>
        </a:graphic>
      </p:graphicFrame>
      <p:graphicFrame>
        <p:nvGraphicFramePr>
          <p:cNvPr id="6" name="Table 5">
            <a:extLst>
              <a:ext uri="{FF2B5EF4-FFF2-40B4-BE49-F238E27FC236}">
                <a16:creationId xmlns:a16="http://schemas.microsoft.com/office/drawing/2014/main" id="{142D7386-71D5-E8D0-45BE-4A3EDF63ED98}"/>
              </a:ext>
            </a:extLst>
          </p:cNvPr>
          <p:cNvGraphicFramePr>
            <a:graphicFrameLocks noGrp="1"/>
          </p:cNvGraphicFramePr>
          <p:nvPr/>
        </p:nvGraphicFramePr>
        <p:xfrm>
          <a:off x="8508513" y="503555"/>
          <a:ext cx="3569724" cy="2964180"/>
        </p:xfrm>
        <a:graphic>
          <a:graphicData uri="http://schemas.openxmlformats.org/drawingml/2006/table">
            <a:tbl>
              <a:tblPr firstRow="1" bandRow="1">
                <a:tableStyleId>{5C22544A-7EE6-4342-B048-85BDC9FD1C3A}</a:tableStyleId>
              </a:tblPr>
              <a:tblGrid>
                <a:gridCol w="1470812">
                  <a:extLst>
                    <a:ext uri="{9D8B030D-6E8A-4147-A177-3AD203B41FA5}">
                      <a16:colId xmlns:a16="http://schemas.microsoft.com/office/drawing/2014/main" val="2214763478"/>
                    </a:ext>
                  </a:extLst>
                </a:gridCol>
                <a:gridCol w="2098912">
                  <a:extLst>
                    <a:ext uri="{9D8B030D-6E8A-4147-A177-3AD203B41FA5}">
                      <a16:colId xmlns:a16="http://schemas.microsoft.com/office/drawing/2014/main" val="177352514"/>
                    </a:ext>
                  </a:extLst>
                </a:gridCol>
              </a:tblGrid>
              <a:tr h="304690">
                <a:tc>
                  <a:txBody>
                    <a:bodyPr/>
                    <a:lstStyle/>
                    <a:p>
                      <a:r>
                        <a:rPr lang="en-ZA" dirty="0"/>
                        <a:t>Province</a:t>
                      </a:r>
                    </a:p>
                  </a:txBody>
                  <a:tcPr/>
                </a:tc>
                <a:tc>
                  <a:txBody>
                    <a:bodyPr/>
                    <a:lstStyle/>
                    <a:p>
                      <a:r>
                        <a:rPr lang="en-ZA" dirty="0"/>
                        <a:t>Name of WSA</a:t>
                      </a:r>
                    </a:p>
                  </a:txBody>
                  <a:tcPr/>
                </a:tc>
                <a:extLst>
                  <a:ext uri="{0D108BD9-81ED-4DB2-BD59-A6C34878D82A}">
                    <a16:rowId xmlns:a16="http://schemas.microsoft.com/office/drawing/2014/main" val="1136908954"/>
                  </a:ext>
                </a:extLst>
              </a:tr>
              <a:tr h="304690">
                <a:tc>
                  <a:txBody>
                    <a:bodyPr/>
                    <a:lstStyle/>
                    <a:p>
                      <a:r>
                        <a:rPr lang="en-ZA" sz="1600" b="1" dirty="0">
                          <a:latin typeface="+mn-lt"/>
                        </a:rPr>
                        <a:t>North West</a:t>
                      </a:r>
                    </a:p>
                  </a:txBody>
                  <a:tcPr anchor="ctr"/>
                </a:tc>
                <a:tc>
                  <a:txBody>
                    <a:bodyPr/>
                    <a:lstStyle/>
                    <a:p>
                      <a:pPr algn="l" fontAlgn="b">
                        <a:buNone/>
                      </a:pPr>
                      <a:r>
                        <a:rPr lang="en-ZA" sz="1600" b="0" i="0" u="none" strike="noStrike" dirty="0">
                          <a:solidFill>
                            <a:srgbClr val="000000"/>
                          </a:solidFill>
                          <a:effectLst/>
                          <a:latin typeface="+mn-lt"/>
                        </a:rPr>
                        <a:t>Dr Ruth Segomotsi Mompati DM</a:t>
                      </a:r>
                    </a:p>
                  </a:txBody>
                  <a:tcPr marL="7620" marR="7620" marT="7620" marB="0" anchor="b"/>
                </a:tc>
                <a:extLst>
                  <a:ext uri="{0D108BD9-81ED-4DB2-BD59-A6C34878D82A}">
                    <a16:rowId xmlns:a16="http://schemas.microsoft.com/office/drawing/2014/main" val="3844305803"/>
                  </a:ext>
                </a:extLst>
              </a:tr>
              <a:tr h="304690">
                <a:tc>
                  <a:txBody>
                    <a:bodyPr/>
                    <a:lstStyle/>
                    <a:p>
                      <a:endParaRPr lang="en-ZA" sz="1600" b="1" dirty="0">
                        <a:latin typeface="+mn-lt"/>
                      </a:endParaRPr>
                    </a:p>
                  </a:txBody>
                  <a:tcPr anchor="ctr"/>
                </a:tc>
                <a:tc>
                  <a:txBody>
                    <a:bodyPr/>
                    <a:lstStyle/>
                    <a:p>
                      <a:pPr algn="l" fontAlgn="b">
                        <a:buNone/>
                      </a:pPr>
                      <a:r>
                        <a:rPr lang="en-ZA" sz="1600" b="0" i="0" u="none" strike="noStrike" dirty="0">
                          <a:solidFill>
                            <a:srgbClr val="000000"/>
                          </a:solidFill>
                          <a:effectLst/>
                          <a:latin typeface="+mn-lt"/>
                        </a:rPr>
                        <a:t>Kgetlengrivier LM</a:t>
                      </a:r>
                    </a:p>
                  </a:txBody>
                  <a:tcPr marL="7620" marR="7620" marT="7620" marB="0" anchor="b"/>
                </a:tc>
                <a:extLst>
                  <a:ext uri="{0D108BD9-81ED-4DB2-BD59-A6C34878D82A}">
                    <a16:rowId xmlns:a16="http://schemas.microsoft.com/office/drawing/2014/main" val="2119382100"/>
                  </a:ext>
                </a:extLst>
              </a:tr>
              <a:tr h="304690">
                <a:tc>
                  <a:txBody>
                    <a:bodyPr/>
                    <a:lstStyle/>
                    <a:p>
                      <a:endParaRPr lang="en-ZA" sz="1600" b="1" dirty="0">
                        <a:latin typeface="+mn-lt"/>
                      </a:endParaRPr>
                    </a:p>
                  </a:txBody>
                  <a:tcPr anchor="ctr"/>
                </a:tc>
                <a:tc>
                  <a:txBody>
                    <a:bodyPr/>
                    <a:lstStyle/>
                    <a:p>
                      <a:pPr algn="l" fontAlgn="b">
                        <a:buNone/>
                      </a:pPr>
                      <a:r>
                        <a:rPr lang="en-ZA" sz="1600" b="0" i="0" u="none" strike="noStrike" dirty="0">
                          <a:solidFill>
                            <a:srgbClr val="000000"/>
                          </a:solidFill>
                          <a:effectLst/>
                          <a:latin typeface="+mn-lt"/>
                        </a:rPr>
                        <a:t>Moses Kotane LM</a:t>
                      </a:r>
                    </a:p>
                  </a:txBody>
                  <a:tcPr marL="7620" marR="7620" marT="7620" marB="0" anchor="b"/>
                </a:tc>
                <a:extLst>
                  <a:ext uri="{0D108BD9-81ED-4DB2-BD59-A6C34878D82A}">
                    <a16:rowId xmlns:a16="http://schemas.microsoft.com/office/drawing/2014/main" val="4279263206"/>
                  </a:ext>
                </a:extLst>
              </a:tr>
              <a:tr h="304690">
                <a:tc>
                  <a:txBody>
                    <a:bodyPr/>
                    <a:lstStyle/>
                    <a:p>
                      <a:r>
                        <a:rPr lang="en-ZA" sz="1600" b="1" dirty="0">
                          <a:latin typeface="+mn-lt"/>
                        </a:rPr>
                        <a:t>Western Cape</a:t>
                      </a:r>
                    </a:p>
                  </a:txBody>
                  <a:tcPr anchor="ctr"/>
                </a:tc>
                <a:tc>
                  <a:txBody>
                    <a:bodyPr/>
                    <a:lstStyle/>
                    <a:p>
                      <a:pPr algn="l" fontAlgn="b">
                        <a:buNone/>
                      </a:pPr>
                      <a:r>
                        <a:rPr lang="en-ZA" sz="1600" b="0" i="0" u="none" strike="noStrike" dirty="0">
                          <a:solidFill>
                            <a:srgbClr val="000000"/>
                          </a:solidFill>
                          <a:effectLst/>
                          <a:latin typeface="+mn-lt"/>
                        </a:rPr>
                        <a:t>Beaufort West LM</a:t>
                      </a:r>
                    </a:p>
                  </a:txBody>
                  <a:tcPr marL="7620" marR="7620" marT="7620" marB="0" anchor="b"/>
                </a:tc>
                <a:extLst>
                  <a:ext uri="{0D108BD9-81ED-4DB2-BD59-A6C34878D82A}">
                    <a16:rowId xmlns:a16="http://schemas.microsoft.com/office/drawing/2014/main" val="4071150661"/>
                  </a:ext>
                </a:extLst>
              </a:tr>
              <a:tr h="304690">
                <a:tc>
                  <a:txBody>
                    <a:bodyPr/>
                    <a:lstStyle/>
                    <a:p>
                      <a:endParaRPr lang="en-ZA" sz="1600" b="1" dirty="0">
                        <a:latin typeface="+mn-lt"/>
                      </a:endParaRPr>
                    </a:p>
                  </a:txBody>
                  <a:tcPr anchor="ctr"/>
                </a:tc>
                <a:tc>
                  <a:txBody>
                    <a:bodyPr/>
                    <a:lstStyle/>
                    <a:p>
                      <a:pPr algn="l" fontAlgn="b">
                        <a:buNone/>
                      </a:pPr>
                      <a:r>
                        <a:rPr lang="en-ZA" sz="1600" b="0" i="0" u="none" strike="noStrike" dirty="0">
                          <a:solidFill>
                            <a:srgbClr val="000000"/>
                          </a:solidFill>
                          <a:effectLst/>
                          <a:latin typeface="+mn-lt"/>
                        </a:rPr>
                        <a:t>Swellendam LM</a:t>
                      </a:r>
                    </a:p>
                  </a:txBody>
                  <a:tcPr marL="7620" marR="7620" marT="7620" marB="0" anchor="b"/>
                </a:tc>
                <a:extLst>
                  <a:ext uri="{0D108BD9-81ED-4DB2-BD59-A6C34878D82A}">
                    <a16:rowId xmlns:a16="http://schemas.microsoft.com/office/drawing/2014/main" val="1662419246"/>
                  </a:ext>
                </a:extLst>
              </a:tr>
              <a:tr h="304690">
                <a:tc>
                  <a:txBody>
                    <a:bodyPr/>
                    <a:lstStyle/>
                    <a:p>
                      <a:endParaRPr lang="en-ZA" sz="1600" b="1" dirty="0">
                        <a:latin typeface="+mn-lt"/>
                      </a:endParaRPr>
                    </a:p>
                    <a:p>
                      <a:r>
                        <a:rPr lang="en-ZA" sz="1600" b="1" dirty="0">
                          <a:latin typeface="+mn-lt"/>
                        </a:rPr>
                        <a:t>Total WSAs</a:t>
                      </a:r>
                    </a:p>
                  </a:txBody>
                  <a:tcPr anchor="ctr"/>
                </a:tc>
                <a:tc>
                  <a:txBody>
                    <a:bodyPr/>
                    <a:lstStyle/>
                    <a:p>
                      <a:pPr algn="l" fontAlgn="b">
                        <a:buNone/>
                      </a:pPr>
                      <a:r>
                        <a:rPr lang="en-ZA" sz="1600" b="1" i="0" u="none" strike="noStrike" dirty="0">
                          <a:solidFill>
                            <a:srgbClr val="000000"/>
                          </a:solidFill>
                          <a:effectLst/>
                          <a:latin typeface="+mn-lt"/>
                        </a:rPr>
                        <a:t>37</a:t>
                      </a:r>
                    </a:p>
                  </a:txBody>
                  <a:tcPr marL="7620" marR="7620" marT="7620" marB="0" anchor="b"/>
                </a:tc>
                <a:extLst>
                  <a:ext uri="{0D108BD9-81ED-4DB2-BD59-A6C34878D82A}">
                    <a16:rowId xmlns:a16="http://schemas.microsoft.com/office/drawing/2014/main" val="2007259125"/>
                  </a:ext>
                </a:extLst>
              </a:tr>
            </a:tbl>
          </a:graphicData>
        </a:graphic>
      </p:graphicFrame>
      <p:sp>
        <p:nvSpPr>
          <p:cNvPr id="7" name="Title 1">
            <a:extLst>
              <a:ext uri="{FF2B5EF4-FFF2-40B4-BE49-F238E27FC236}">
                <a16:creationId xmlns:a16="http://schemas.microsoft.com/office/drawing/2014/main" id="{8B470D31-7784-BBDC-6215-AE73354AF55D}"/>
              </a:ext>
            </a:extLst>
          </p:cNvPr>
          <p:cNvSpPr txBox="1">
            <a:spLocks/>
          </p:cNvSpPr>
          <p:nvPr/>
        </p:nvSpPr>
        <p:spPr>
          <a:xfrm>
            <a:off x="298842" y="9603"/>
            <a:ext cx="11893158" cy="493952"/>
          </a:xfrm>
          <a:prstGeom prst="rect">
            <a:avLst/>
          </a:prstGeom>
          <a:solidFill>
            <a:sysClr val="window" lastClr="FFFFFF">
              <a:lumMod val="85000"/>
            </a:sysClr>
          </a:solidFill>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ZA" sz="2400" b="1" i="0" u="none" strike="noStrike" kern="1200" cap="none" spc="0" normalizeH="0" baseline="0" noProof="0" dirty="0">
                <a:ln>
                  <a:noFill/>
                </a:ln>
                <a:solidFill>
                  <a:prstClr val="black"/>
                </a:solidFill>
                <a:effectLst/>
                <a:uLnTx/>
                <a:uFillTx/>
                <a:latin typeface="Arial"/>
                <a:ea typeface="MS PGothic" panose="020B0600070205080204" pitchFamily="34" charset="-128"/>
              </a:rPr>
              <a:t>2025 List of WSAs that did not submit an IWA water balance</a:t>
            </a:r>
          </a:p>
        </p:txBody>
      </p:sp>
    </p:spTree>
    <p:extLst>
      <p:ext uri="{BB962C8B-B14F-4D97-AF65-F5344CB8AC3E}">
        <p14:creationId xmlns:p14="http://schemas.microsoft.com/office/powerpoint/2010/main" val="2345628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AEB0C3-CBEF-2838-08ED-89B6A3BD3046}"/>
              </a:ext>
            </a:extLst>
          </p:cNvPr>
          <p:cNvSpPr>
            <a:spLocks noGrp="1"/>
          </p:cNvSpPr>
          <p:nvPr>
            <p:ph type="sldNum" sz="quarter" idx="12"/>
          </p:nvPr>
        </p:nvSpPr>
        <p:spPr/>
        <p:txBody>
          <a:bodyPr/>
          <a:lstStyle/>
          <a:p>
            <a:pPr>
              <a:defRPr/>
            </a:pPr>
            <a:fld id="{A353EDE0-7BCA-4CDF-9A43-1C4B031A103C}" type="slidenum">
              <a:rPr lang="en-US" smtClean="0"/>
              <a:pPr>
                <a:defRPr/>
              </a:pPr>
              <a:t>38</a:t>
            </a:fld>
            <a:endParaRPr lang="en-US"/>
          </a:p>
        </p:txBody>
      </p:sp>
      <p:graphicFrame>
        <p:nvGraphicFramePr>
          <p:cNvPr id="7" name="Table 6">
            <a:extLst>
              <a:ext uri="{FF2B5EF4-FFF2-40B4-BE49-F238E27FC236}">
                <a16:creationId xmlns:a16="http://schemas.microsoft.com/office/drawing/2014/main" id="{54105D25-CAA6-8953-787F-EA7386D23020}"/>
              </a:ext>
            </a:extLst>
          </p:cNvPr>
          <p:cNvGraphicFramePr>
            <a:graphicFrameLocks noGrp="1"/>
          </p:cNvGraphicFramePr>
          <p:nvPr/>
        </p:nvGraphicFramePr>
        <p:xfrm>
          <a:off x="1617736" y="609063"/>
          <a:ext cx="8128000" cy="51917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527612816"/>
                    </a:ext>
                  </a:extLst>
                </a:gridCol>
                <a:gridCol w="2032000">
                  <a:extLst>
                    <a:ext uri="{9D8B030D-6E8A-4147-A177-3AD203B41FA5}">
                      <a16:colId xmlns:a16="http://schemas.microsoft.com/office/drawing/2014/main" val="2938265829"/>
                    </a:ext>
                  </a:extLst>
                </a:gridCol>
                <a:gridCol w="2032000">
                  <a:extLst>
                    <a:ext uri="{9D8B030D-6E8A-4147-A177-3AD203B41FA5}">
                      <a16:colId xmlns:a16="http://schemas.microsoft.com/office/drawing/2014/main" val="1950050344"/>
                    </a:ext>
                  </a:extLst>
                </a:gridCol>
                <a:gridCol w="2032000">
                  <a:extLst>
                    <a:ext uri="{9D8B030D-6E8A-4147-A177-3AD203B41FA5}">
                      <a16:colId xmlns:a16="http://schemas.microsoft.com/office/drawing/2014/main" val="1686489087"/>
                    </a:ext>
                  </a:extLst>
                </a:gridCol>
              </a:tblGrid>
              <a:tr h="370840">
                <a:tc>
                  <a:txBody>
                    <a:bodyPr/>
                    <a:lstStyle/>
                    <a:p>
                      <a:r>
                        <a:rPr lang="en-ZA" dirty="0"/>
                        <a:t>Province</a:t>
                      </a:r>
                    </a:p>
                  </a:txBody>
                  <a:tcPr/>
                </a:tc>
                <a:tc>
                  <a:txBody>
                    <a:bodyPr/>
                    <a:lstStyle/>
                    <a:p>
                      <a:r>
                        <a:rPr lang="en-ZA" dirty="0"/>
                        <a:t>Name of WSA</a:t>
                      </a:r>
                    </a:p>
                  </a:txBody>
                  <a:tcPr/>
                </a:tc>
                <a:tc>
                  <a:txBody>
                    <a:bodyPr/>
                    <a:lstStyle/>
                    <a:p>
                      <a:r>
                        <a:rPr lang="en-ZA" dirty="0"/>
                        <a:t>2023</a:t>
                      </a:r>
                    </a:p>
                  </a:txBody>
                  <a:tcPr/>
                </a:tc>
                <a:tc>
                  <a:txBody>
                    <a:bodyPr/>
                    <a:lstStyle/>
                    <a:p>
                      <a:r>
                        <a:rPr lang="en-ZA" dirty="0"/>
                        <a:t>2025</a:t>
                      </a:r>
                    </a:p>
                  </a:txBody>
                  <a:tcPr/>
                </a:tc>
                <a:extLst>
                  <a:ext uri="{0D108BD9-81ED-4DB2-BD59-A6C34878D82A}">
                    <a16:rowId xmlns:a16="http://schemas.microsoft.com/office/drawing/2014/main" val="836639801"/>
                  </a:ext>
                </a:extLst>
              </a:tr>
              <a:tr h="370840">
                <a:tc rowSpan="2">
                  <a:txBody>
                    <a:bodyPr/>
                    <a:lstStyle/>
                    <a:p>
                      <a:r>
                        <a:rPr lang="en-ZA" sz="1600" b="1" dirty="0">
                          <a:latin typeface="+mn-lt"/>
                        </a:rPr>
                        <a:t>Eastern Cape</a:t>
                      </a:r>
                    </a:p>
                  </a:txBody>
                  <a:tcPr anchor="ctr"/>
                </a:tc>
                <a:tc>
                  <a:txBody>
                    <a:bodyPr/>
                    <a:lstStyle/>
                    <a:p>
                      <a:pPr algn="l" fontAlgn="b">
                        <a:buNone/>
                      </a:pPr>
                      <a:r>
                        <a:rPr lang="en-ZA" sz="1600" b="0" i="0" u="none" strike="noStrike" dirty="0">
                          <a:solidFill>
                            <a:srgbClr val="000000"/>
                          </a:solidFill>
                          <a:effectLst/>
                          <a:latin typeface="+mn-lt"/>
                        </a:rPr>
                        <a:t>Ndlambe LM</a:t>
                      </a:r>
                    </a:p>
                  </a:txBody>
                  <a:tcPr marL="7620" marR="7620" marT="7620" marB="0" anchor="ctr"/>
                </a:tc>
                <a:tc>
                  <a:txBody>
                    <a:bodyPr/>
                    <a:lstStyle/>
                    <a:p>
                      <a:pPr algn="l" fontAlgn="b">
                        <a:buNone/>
                      </a:pPr>
                      <a:r>
                        <a:rPr lang="en-ZA" sz="1600" b="0" i="0" u="none" strike="noStrike">
                          <a:solidFill>
                            <a:srgbClr val="000000"/>
                          </a:solidFill>
                          <a:effectLst/>
                          <a:latin typeface="+mn-lt"/>
                        </a:rPr>
                        <a:t>41.0%</a:t>
                      </a:r>
                    </a:p>
                  </a:txBody>
                  <a:tcPr marL="7620" marR="7620" marT="7620" marB="0" anchor="ctr"/>
                </a:tc>
                <a:tc>
                  <a:txBody>
                    <a:bodyPr/>
                    <a:lstStyle/>
                    <a:p>
                      <a:pPr algn="l" fontAlgn="b">
                        <a:buNone/>
                      </a:pPr>
                      <a:r>
                        <a:rPr lang="en-ZA" sz="1600" b="0" i="0" u="none" strike="noStrike">
                          <a:solidFill>
                            <a:srgbClr val="000000"/>
                          </a:solidFill>
                          <a:effectLst/>
                          <a:latin typeface="+mn-lt"/>
                        </a:rPr>
                        <a:t>39.1%</a:t>
                      </a:r>
                    </a:p>
                  </a:txBody>
                  <a:tcPr marL="7620" marR="7620" marT="7620" marB="0" anchor="ctr"/>
                </a:tc>
                <a:extLst>
                  <a:ext uri="{0D108BD9-81ED-4DB2-BD59-A6C34878D82A}">
                    <a16:rowId xmlns:a16="http://schemas.microsoft.com/office/drawing/2014/main" val="2718459332"/>
                  </a:ext>
                </a:extLst>
              </a:tr>
              <a:tr h="370840">
                <a:tc vMerge="1">
                  <a:txBody>
                    <a:bodyPr/>
                    <a:lstStyle/>
                    <a:p>
                      <a:endParaRPr lang="en-ZA" sz="1600" dirty="0">
                        <a:latin typeface="+mn-lt"/>
                      </a:endParaRPr>
                    </a:p>
                  </a:txBody>
                  <a:tcPr anchor="ctr"/>
                </a:tc>
                <a:tc>
                  <a:txBody>
                    <a:bodyPr/>
                    <a:lstStyle/>
                    <a:p>
                      <a:pPr algn="l" fontAlgn="b">
                        <a:buNone/>
                      </a:pPr>
                      <a:r>
                        <a:rPr lang="en-ZA" sz="1600" b="0" i="0" u="none" strike="noStrike">
                          <a:solidFill>
                            <a:srgbClr val="000000"/>
                          </a:solidFill>
                          <a:effectLst/>
                          <a:latin typeface="+mn-lt"/>
                        </a:rPr>
                        <a:t>O R Tambo DM</a:t>
                      </a:r>
                    </a:p>
                  </a:txBody>
                  <a:tcPr marL="7620" marR="7620" marT="7620" marB="0" anchor="ctr"/>
                </a:tc>
                <a:tc>
                  <a:txBody>
                    <a:bodyPr/>
                    <a:lstStyle/>
                    <a:p>
                      <a:pPr algn="l" fontAlgn="b">
                        <a:buNone/>
                      </a:pPr>
                      <a:r>
                        <a:rPr lang="en-ZA" sz="1600" b="0" i="0" u="none" strike="noStrike">
                          <a:solidFill>
                            <a:srgbClr val="000000"/>
                          </a:solidFill>
                          <a:effectLst/>
                          <a:latin typeface="+mn-lt"/>
                        </a:rPr>
                        <a:t>65.2%</a:t>
                      </a:r>
                    </a:p>
                  </a:txBody>
                  <a:tcPr marL="7620" marR="7620" marT="7620" marB="0" anchor="ctr"/>
                </a:tc>
                <a:tc>
                  <a:txBody>
                    <a:bodyPr/>
                    <a:lstStyle/>
                    <a:p>
                      <a:pPr algn="l" fontAlgn="b">
                        <a:buNone/>
                      </a:pPr>
                      <a:r>
                        <a:rPr lang="en-ZA" sz="1600" b="0" i="0" u="none" strike="noStrike" dirty="0">
                          <a:solidFill>
                            <a:srgbClr val="000000"/>
                          </a:solidFill>
                          <a:effectLst/>
                          <a:latin typeface="+mn-lt"/>
                        </a:rPr>
                        <a:t>59.4%</a:t>
                      </a:r>
                    </a:p>
                  </a:txBody>
                  <a:tcPr marL="7620" marR="7620" marT="7620" marB="0" anchor="ctr"/>
                </a:tc>
                <a:extLst>
                  <a:ext uri="{0D108BD9-81ED-4DB2-BD59-A6C34878D82A}">
                    <a16:rowId xmlns:a16="http://schemas.microsoft.com/office/drawing/2014/main" val="2739553514"/>
                  </a:ext>
                </a:extLst>
              </a:tr>
              <a:tr h="370840">
                <a:tc>
                  <a:txBody>
                    <a:bodyPr/>
                    <a:lstStyle/>
                    <a:p>
                      <a:r>
                        <a:rPr lang="en-ZA" sz="1600" b="1" dirty="0">
                          <a:latin typeface="+mn-lt"/>
                        </a:rPr>
                        <a:t>Gauteng</a:t>
                      </a:r>
                    </a:p>
                  </a:txBody>
                  <a:tcPr anchor="ctr"/>
                </a:tc>
                <a:tc>
                  <a:txBody>
                    <a:bodyPr/>
                    <a:lstStyle/>
                    <a:p>
                      <a:pPr algn="l" fontAlgn="b">
                        <a:buNone/>
                      </a:pPr>
                      <a:r>
                        <a:rPr lang="en-ZA" sz="1600" b="0" i="0" u="none" strike="noStrike" dirty="0">
                          <a:solidFill>
                            <a:srgbClr val="000000"/>
                          </a:solidFill>
                          <a:effectLst/>
                          <a:latin typeface="+mn-lt"/>
                        </a:rPr>
                        <a:t>City of Ekurhuleni</a:t>
                      </a:r>
                    </a:p>
                  </a:txBody>
                  <a:tcPr marL="7620" marR="7620" marT="7620" marB="0" anchor="ctr"/>
                </a:tc>
                <a:tc>
                  <a:txBody>
                    <a:bodyPr/>
                    <a:lstStyle/>
                    <a:p>
                      <a:pPr algn="l" fontAlgn="b">
                        <a:buNone/>
                      </a:pPr>
                      <a:r>
                        <a:rPr lang="en-ZA" sz="1600" b="0" i="0" u="none" strike="noStrike">
                          <a:solidFill>
                            <a:srgbClr val="000000"/>
                          </a:solidFill>
                          <a:effectLst/>
                          <a:latin typeface="+mn-lt"/>
                        </a:rPr>
                        <a:t>30.9%</a:t>
                      </a:r>
                    </a:p>
                  </a:txBody>
                  <a:tcPr marL="7620" marR="7620" marT="7620" marB="0" anchor="ctr"/>
                </a:tc>
                <a:tc>
                  <a:txBody>
                    <a:bodyPr/>
                    <a:lstStyle/>
                    <a:p>
                      <a:pPr algn="l" fontAlgn="b">
                        <a:buNone/>
                      </a:pPr>
                      <a:r>
                        <a:rPr lang="en-ZA" sz="1600" b="0" i="0" u="none" strike="noStrike" dirty="0">
                          <a:solidFill>
                            <a:srgbClr val="000000"/>
                          </a:solidFill>
                          <a:effectLst/>
                          <a:latin typeface="+mn-lt"/>
                        </a:rPr>
                        <a:t>29.8%</a:t>
                      </a:r>
                    </a:p>
                  </a:txBody>
                  <a:tcPr marL="7620" marR="7620" marT="7620" marB="0" anchor="ctr"/>
                </a:tc>
                <a:extLst>
                  <a:ext uri="{0D108BD9-81ED-4DB2-BD59-A6C34878D82A}">
                    <a16:rowId xmlns:a16="http://schemas.microsoft.com/office/drawing/2014/main" val="5162197"/>
                  </a:ext>
                </a:extLst>
              </a:tr>
              <a:tr h="370840">
                <a:tc rowSpan="2">
                  <a:txBody>
                    <a:bodyPr/>
                    <a:lstStyle/>
                    <a:p>
                      <a:r>
                        <a:rPr lang="en-ZA" sz="1600" b="1" dirty="0">
                          <a:latin typeface="+mn-lt"/>
                        </a:rPr>
                        <a:t>KwaZulu-Natal</a:t>
                      </a:r>
                    </a:p>
                  </a:txBody>
                  <a:tcPr anchor="ctr"/>
                </a:tc>
                <a:tc>
                  <a:txBody>
                    <a:bodyPr/>
                    <a:lstStyle/>
                    <a:p>
                      <a:pPr algn="l" fontAlgn="b">
                        <a:buNone/>
                      </a:pPr>
                      <a:r>
                        <a:rPr lang="en-ZA" sz="1600" b="0" i="0" u="none" strike="noStrike" dirty="0">
                          <a:solidFill>
                            <a:srgbClr val="000000"/>
                          </a:solidFill>
                          <a:effectLst/>
                          <a:latin typeface="+mn-lt"/>
                        </a:rPr>
                        <a:t>eThekwini Metro</a:t>
                      </a:r>
                    </a:p>
                  </a:txBody>
                  <a:tcPr marL="7620" marR="7620" marT="7620" marB="0" anchor="ctr"/>
                </a:tc>
                <a:tc>
                  <a:txBody>
                    <a:bodyPr/>
                    <a:lstStyle/>
                    <a:p>
                      <a:pPr algn="l" fontAlgn="b">
                        <a:buNone/>
                      </a:pPr>
                      <a:r>
                        <a:rPr lang="en-ZA" sz="1600" b="0" i="0" u="none" strike="noStrike" dirty="0">
                          <a:solidFill>
                            <a:srgbClr val="000000"/>
                          </a:solidFill>
                          <a:effectLst/>
                          <a:latin typeface="+mn-lt"/>
                        </a:rPr>
                        <a:t>58.3%</a:t>
                      </a:r>
                    </a:p>
                  </a:txBody>
                  <a:tcPr marL="7620" marR="7620" marT="7620" marB="0" anchor="ctr"/>
                </a:tc>
                <a:tc>
                  <a:txBody>
                    <a:bodyPr/>
                    <a:lstStyle/>
                    <a:p>
                      <a:pPr algn="l" fontAlgn="b">
                        <a:buNone/>
                      </a:pPr>
                      <a:r>
                        <a:rPr lang="en-ZA" sz="1600" b="0" i="0" u="none" strike="noStrike" dirty="0">
                          <a:solidFill>
                            <a:srgbClr val="000000"/>
                          </a:solidFill>
                          <a:effectLst/>
                          <a:latin typeface="+mn-lt"/>
                        </a:rPr>
                        <a:t>53.8%</a:t>
                      </a:r>
                    </a:p>
                  </a:txBody>
                  <a:tcPr marL="7620" marR="7620" marT="7620" marB="0" anchor="ctr"/>
                </a:tc>
                <a:extLst>
                  <a:ext uri="{0D108BD9-81ED-4DB2-BD59-A6C34878D82A}">
                    <a16:rowId xmlns:a16="http://schemas.microsoft.com/office/drawing/2014/main" val="1628832673"/>
                  </a:ext>
                </a:extLst>
              </a:tr>
              <a:tr h="370840">
                <a:tc vMerge="1">
                  <a:txBody>
                    <a:bodyPr/>
                    <a:lstStyle/>
                    <a:p>
                      <a:endParaRPr lang="en-ZA" sz="1600" dirty="0">
                        <a:latin typeface="+mn-lt"/>
                      </a:endParaRPr>
                    </a:p>
                  </a:txBody>
                  <a:tcPr anchor="ctr"/>
                </a:tc>
                <a:tc>
                  <a:txBody>
                    <a:bodyPr/>
                    <a:lstStyle/>
                    <a:p>
                      <a:pPr algn="l" fontAlgn="b">
                        <a:buNone/>
                      </a:pPr>
                      <a:r>
                        <a:rPr lang="en-ZA" sz="1600" b="0" i="0" u="none" strike="noStrike" dirty="0">
                          <a:solidFill>
                            <a:srgbClr val="000000"/>
                          </a:solidFill>
                          <a:effectLst/>
                          <a:latin typeface="+mn-lt"/>
                        </a:rPr>
                        <a:t>Newcastle LM</a:t>
                      </a:r>
                    </a:p>
                  </a:txBody>
                  <a:tcPr marL="7620" marR="7620" marT="7620" marB="0" anchor="ctr"/>
                </a:tc>
                <a:tc>
                  <a:txBody>
                    <a:bodyPr/>
                    <a:lstStyle/>
                    <a:p>
                      <a:pPr algn="l" fontAlgn="b">
                        <a:buNone/>
                      </a:pPr>
                      <a:r>
                        <a:rPr lang="en-ZA" sz="1600" b="0" i="0" u="none" strike="noStrike">
                          <a:solidFill>
                            <a:srgbClr val="000000"/>
                          </a:solidFill>
                          <a:effectLst/>
                          <a:latin typeface="+mn-lt"/>
                        </a:rPr>
                        <a:t>36.8%</a:t>
                      </a:r>
                    </a:p>
                  </a:txBody>
                  <a:tcPr marL="7620" marR="7620" marT="7620" marB="0" anchor="ctr"/>
                </a:tc>
                <a:tc>
                  <a:txBody>
                    <a:bodyPr/>
                    <a:lstStyle/>
                    <a:p>
                      <a:pPr algn="l" fontAlgn="b">
                        <a:buNone/>
                      </a:pPr>
                      <a:r>
                        <a:rPr lang="en-ZA" sz="1600" b="0" i="0" u="none" strike="noStrike" dirty="0">
                          <a:solidFill>
                            <a:srgbClr val="000000"/>
                          </a:solidFill>
                          <a:effectLst/>
                          <a:latin typeface="+mn-lt"/>
                        </a:rPr>
                        <a:t>35.1%</a:t>
                      </a:r>
                    </a:p>
                  </a:txBody>
                  <a:tcPr marL="7620" marR="7620" marT="7620" marB="0" anchor="ctr"/>
                </a:tc>
                <a:extLst>
                  <a:ext uri="{0D108BD9-81ED-4DB2-BD59-A6C34878D82A}">
                    <a16:rowId xmlns:a16="http://schemas.microsoft.com/office/drawing/2014/main" val="2161677091"/>
                  </a:ext>
                </a:extLst>
              </a:tr>
              <a:tr h="370840">
                <a:tc rowSpan="2">
                  <a:txBody>
                    <a:bodyPr/>
                    <a:lstStyle/>
                    <a:p>
                      <a:r>
                        <a:rPr lang="en-ZA" sz="1600" b="1" dirty="0">
                          <a:latin typeface="+mn-lt"/>
                        </a:rPr>
                        <a:t>Mpumalanga</a:t>
                      </a:r>
                    </a:p>
                  </a:txBody>
                  <a:tcPr anchor="ctr"/>
                </a:tc>
                <a:tc>
                  <a:txBody>
                    <a:bodyPr/>
                    <a:lstStyle/>
                    <a:p>
                      <a:pPr algn="l" fontAlgn="b">
                        <a:buNone/>
                      </a:pPr>
                      <a:r>
                        <a:rPr lang="en-ZA" sz="1600" b="0" i="0" u="none" strike="noStrike" dirty="0">
                          <a:solidFill>
                            <a:srgbClr val="000000"/>
                          </a:solidFill>
                          <a:effectLst/>
                          <a:latin typeface="+mn-lt"/>
                        </a:rPr>
                        <a:t>Steve Tshwete LM</a:t>
                      </a:r>
                    </a:p>
                  </a:txBody>
                  <a:tcPr marL="7620" marR="7620" marT="7620" marB="0" anchor="b"/>
                </a:tc>
                <a:tc>
                  <a:txBody>
                    <a:bodyPr/>
                    <a:lstStyle/>
                    <a:p>
                      <a:pPr algn="l" fontAlgn="b">
                        <a:buNone/>
                      </a:pPr>
                      <a:r>
                        <a:rPr lang="en-ZA" sz="1600" b="0" i="0" u="none" strike="noStrike">
                          <a:solidFill>
                            <a:srgbClr val="000000"/>
                          </a:solidFill>
                          <a:effectLst/>
                          <a:latin typeface="+mn-lt"/>
                        </a:rPr>
                        <a:t>29.4%</a:t>
                      </a:r>
                    </a:p>
                  </a:txBody>
                  <a:tcPr marL="7620" marR="7620" marT="7620" marB="0" anchor="b"/>
                </a:tc>
                <a:tc>
                  <a:txBody>
                    <a:bodyPr/>
                    <a:lstStyle/>
                    <a:p>
                      <a:pPr algn="l" fontAlgn="b">
                        <a:buNone/>
                      </a:pPr>
                      <a:r>
                        <a:rPr lang="en-ZA" sz="1600" b="0" i="0" u="none" strike="noStrike">
                          <a:solidFill>
                            <a:srgbClr val="000000"/>
                          </a:solidFill>
                          <a:effectLst/>
                          <a:latin typeface="+mn-lt"/>
                        </a:rPr>
                        <a:t>24.6%</a:t>
                      </a:r>
                    </a:p>
                  </a:txBody>
                  <a:tcPr marL="7620" marR="7620" marT="7620" marB="0" anchor="b"/>
                </a:tc>
                <a:extLst>
                  <a:ext uri="{0D108BD9-81ED-4DB2-BD59-A6C34878D82A}">
                    <a16:rowId xmlns:a16="http://schemas.microsoft.com/office/drawing/2014/main" val="1731131025"/>
                  </a:ext>
                </a:extLst>
              </a:tr>
              <a:tr h="370840">
                <a:tc vMerge="1">
                  <a:txBody>
                    <a:bodyPr/>
                    <a:lstStyle/>
                    <a:p>
                      <a:endParaRPr lang="en-ZA" sz="1600" dirty="0">
                        <a:latin typeface="+mn-lt"/>
                      </a:endParaRPr>
                    </a:p>
                  </a:txBody>
                  <a:tcPr/>
                </a:tc>
                <a:tc>
                  <a:txBody>
                    <a:bodyPr/>
                    <a:lstStyle/>
                    <a:p>
                      <a:pPr algn="l" fontAlgn="b">
                        <a:buNone/>
                      </a:pPr>
                      <a:r>
                        <a:rPr lang="en-ZA" sz="1600" b="0" i="0" u="none" strike="noStrike" dirty="0">
                          <a:solidFill>
                            <a:srgbClr val="000000"/>
                          </a:solidFill>
                          <a:effectLst/>
                          <a:latin typeface="+mn-lt"/>
                        </a:rPr>
                        <a:t>Victor Khanye LM</a:t>
                      </a:r>
                    </a:p>
                  </a:txBody>
                  <a:tcPr marL="7620" marR="7620" marT="7620" marB="0" anchor="b"/>
                </a:tc>
                <a:tc>
                  <a:txBody>
                    <a:bodyPr/>
                    <a:lstStyle/>
                    <a:p>
                      <a:pPr algn="l" fontAlgn="b">
                        <a:buNone/>
                      </a:pPr>
                      <a:r>
                        <a:rPr lang="en-ZA" sz="1600" b="0" i="0" u="none" strike="noStrike" dirty="0">
                          <a:solidFill>
                            <a:srgbClr val="000000"/>
                          </a:solidFill>
                          <a:effectLst/>
                          <a:latin typeface="+mn-lt"/>
                        </a:rPr>
                        <a:t>66.1%</a:t>
                      </a:r>
                    </a:p>
                  </a:txBody>
                  <a:tcPr marL="7620" marR="7620" marT="7620" marB="0" anchor="b"/>
                </a:tc>
                <a:tc>
                  <a:txBody>
                    <a:bodyPr/>
                    <a:lstStyle/>
                    <a:p>
                      <a:pPr algn="l" fontAlgn="b">
                        <a:buNone/>
                      </a:pPr>
                      <a:r>
                        <a:rPr lang="en-ZA" sz="1600" b="0" i="0" u="none" strike="noStrike" dirty="0">
                          <a:solidFill>
                            <a:srgbClr val="000000"/>
                          </a:solidFill>
                          <a:effectLst/>
                          <a:latin typeface="+mn-lt"/>
                        </a:rPr>
                        <a:t>45.3%</a:t>
                      </a:r>
                    </a:p>
                  </a:txBody>
                  <a:tcPr marL="7620" marR="7620" marT="7620" marB="0" anchor="b"/>
                </a:tc>
                <a:extLst>
                  <a:ext uri="{0D108BD9-81ED-4DB2-BD59-A6C34878D82A}">
                    <a16:rowId xmlns:a16="http://schemas.microsoft.com/office/drawing/2014/main" val="3334034479"/>
                  </a:ext>
                </a:extLst>
              </a:tr>
              <a:tr h="370840">
                <a:tc rowSpan="2">
                  <a:txBody>
                    <a:bodyPr/>
                    <a:lstStyle/>
                    <a:p>
                      <a:r>
                        <a:rPr lang="en-ZA" sz="1600" b="1" dirty="0">
                          <a:latin typeface="+mn-lt"/>
                        </a:rPr>
                        <a:t>North West</a:t>
                      </a:r>
                    </a:p>
                  </a:txBody>
                  <a:tcPr anchor="ctr"/>
                </a:tc>
                <a:tc>
                  <a:txBody>
                    <a:bodyPr/>
                    <a:lstStyle/>
                    <a:p>
                      <a:pPr algn="l" fontAlgn="b">
                        <a:buNone/>
                      </a:pPr>
                      <a:r>
                        <a:rPr lang="en-ZA" sz="1600" b="0" i="0" u="none" strike="noStrike" dirty="0">
                          <a:solidFill>
                            <a:srgbClr val="000000"/>
                          </a:solidFill>
                          <a:effectLst/>
                          <a:latin typeface="+mn-lt"/>
                        </a:rPr>
                        <a:t>Rustenburg LM</a:t>
                      </a:r>
                    </a:p>
                  </a:txBody>
                  <a:tcPr marL="7620" marR="7620" marT="7620" marB="0" anchor="b"/>
                </a:tc>
                <a:tc>
                  <a:txBody>
                    <a:bodyPr/>
                    <a:lstStyle/>
                    <a:p>
                      <a:pPr algn="l" fontAlgn="b">
                        <a:buNone/>
                      </a:pPr>
                      <a:r>
                        <a:rPr lang="en-ZA" sz="1600" b="0" i="0" u="none" strike="noStrike">
                          <a:solidFill>
                            <a:srgbClr val="000000"/>
                          </a:solidFill>
                          <a:effectLst/>
                          <a:latin typeface="+mn-lt"/>
                        </a:rPr>
                        <a:t>49.7%</a:t>
                      </a:r>
                    </a:p>
                  </a:txBody>
                  <a:tcPr marL="7620" marR="7620" marT="7620" marB="0" anchor="b"/>
                </a:tc>
                <a:tc>
                  <a:txBody>
                    <a:bodyPr/>
                    <a:lstStyle/>
                    <a:p>
                      <a:pPr algn="l" fontAlgn="b">
                        <a:buNone/>
                      </a:pPr>
                      <a:r>
                        <a:rPr lang="en-ZA" sz="1600" b="0" i="0" u="none" strike="noStrike">
                          <a:solidFill>
                            <a:srgbClr val="000000"/>
                          </a:solidFill>
                          <a:effectLst/>
                          <a:latin typeface="+mn-lt"/>
                        </a:rPr>
                        <a:t>48.1%</a:t>
                      </a:r>
                    </a:p>
                  </a:txBody>
                  <a:tcPr marL="7620" marR="7620" marT="7620" marB="0" anchor="b"/>
                </a:tc>
                <a:extLst>
                  <a:ext uri="{0D108BD9-81ED-4DB2-BD59-A6C34878D82A}">
                    <a16:rowId xmlns:a16="http://schemas.microsoft.com/office/drawing/2014/main" val="2134520466"/>
                  </a:ext>
                </a:extLst>
              </a:tr>
              <a:tr h="370840">
                <a:tc vMerge="1">
                  <a:txBody>
                    <a:bodyPr/>
                    <a:lstStyle/>
                    <a:p>
                      <a:endParaRPr lang="en-ZA" sz="1600" dirty="0">
                        <a:latin typeface="+mn-lt"/>
                      </a:endParaRPr>
                    </a:p>
                  </a:txBody>
                  <a:tcPr/>
                </a:tc>
                <a:tc>
                  <a:txBody>
                    <a:bodyPr/>
                    <a:lstStyle/>
                    <a:p>
                      <a:pPr algn="l" fontAlgn="b">
                        <a:buNone/>
                      </a:pPr>
                      <a:r>
                        <a:rPr lang="en-ZA" sz="1600" b="0" i="0" u="none" strike="noStrike" dirty="0">
                          <a:solidFill>
                            <a:srgbClr val="000000"/>
                          </a:solidFill>
                          <a:effectLst/>
                          <a:latin typeface="+mn-lt"/>
                        </a:rPr>
                        <a:t>City of Matlosana LM</a:t>
                      </a:r>
                    </a:p>
                  </a:txBody>
                  <a:tcPr marL="7620" marR="7620" marT="7620" marB="0" anchor="b"/>
                </a:tc>
                <a:tc>
                  <a:txBody>
                    <a:bodyPr/>
                    <a:lstStyle/>
                    <a:p>
                      <a:pPr algn="l" fontAlgn="b">
                        <a:buNone/>
                      </a:pPr>
                      <a:r>
                        <a:rPr lang="en-ZA" sz="1600" b="0" i="0" u="none" strike="noStrike" dirty="0">
                          <a:solidFill>
                            <a:srgbClr val="000000"/>
                          </a:solidFill>
                          <a:effectLst/>
                          <a:latin typeface="+mn-lt"/>
                        </a:rPr>
                        <a:t>67.6%</a:t>
                      </a:r>
                    </a:p>
                  </a:txBody>
                  <a:tcPr marL="7620" marR="7620" marT="7620" marB="0" anchor="b"/>
                </a:tc>
                <a:tc>
                  <a:txBody>
                    <a:bodyPr/>
                    <a:lstStyle/>
                    <a:p>
                      <a:pPr algn="l" fontAlgn="b">
                        <a:buNone/>
                      </a:pPr>
                      <a:r>
                        <a:rPr lang="en-ZA" sz="1600" b="0" i="0" u="none" strike="noStrike" dirty="0">
                          <a:solidFill>
                            <a:srgbClr val="000000"/>
                          </a:solidFill>
                          <a:effectLst/>
                          <a:latin typeface="+mn-lt"/>
                        </a:rPr>
                        <a:t>57.6%</a:t>
                      </a:r>
                    </a:p>
                  </a:txBody>
                  <a:tcPr marL="7620" marR="7620" marT="7620" marB="0" anchor="b"/>
                </a:tc>
                <a:extLst>
                  <a:ext uri="{0D108BD9-81ED-4DB2-BD59-A6C34878D82A}">
                    <a16:rowId xmlns:a16="http://schemas.microsoft.com/office/drawing/2014/main" val="2087863314"/>
                  </a:ext>
                </a:extLst>
              </a:tr>
              <a:tr h="370840">
                <a:tc rowSpan="4">
                  <a:txBody>
                    <a:bodyPr/>
                    <a:lstStyle/>
                    <a:p>
                      <a:r>
                        <a:rPr lang="en-ZA" sz="1600" b="1" dirty="0">
                          <a:latin typeface="+mn-lt"/>
                        </a:rPr>
                        <a:t>Western Cape</a:t>
                      </a:r>
                    </a:p>
                  </a:txBody>
                  <a:tcPr anchor="ctr"/>
                </a:tc>
                <a:tc>
                  <a:txBody>
                    <a:bodyPr/>
                    <a:lstStyle/>
                    <a:p>
                      <a:pPr algn="l" fontAlgn="b">
                        <a:buNone/>
                      </a:pPr>
                      <a:r>
                        <a:rPr lang="en-ZA" sz="1600" b="0" i="0" u="none" strike="noStrike" dirty="0">
                          <a:solidFill>
                            <a:srgbClr val="000000"/>
                          </a:solidFill>
                          <a:effectLst/>
                          <a:latin typeface="+mn-lt"/>
                        </a:rPr>
                        <a:t>City of Cape Town</a:t>
                      </a:r>
                    </a:p>
                  </a:txBody>
                  <a:tcPr marL="7620" marR="7620" marT="7620" marB="0" anchor="b"/>
                </a:tc>
                <a:tc>
                  <a:txBody>
                    <a:bodyPr/>
                    <a:lstStyle/>
                    <a:p>
                      <a:pPr algn="l" fontAlgn="b">
                        <a:buNone/>
                      </a:pPr>
                      <a:r>
                        <a:rPr lang="en-ZA" sz="1600" b="0" i="0" u="none" strike="noStrike" dirty="0">
                          <a:solidFill>
                            <a:srgbClr val="000000"/>
                          </a:solidFill>
                          <a:effectLst/>
                          <a:latin typeface="+mn-lt"/>
                        </a:rPr>
                        <a:t>30.1%</a:t>
                      </a:r>
                    </a:p>
                  </a:txBody>
                  <a:tcPr marL="7620" marR="7620" marT="7620" marB="0" anchor="b"/>
                </a:tc>
                <a:tc>
                  <a:txBody>
                    <a:bodyPr/>
                    <a:lstStyle/>
                    <a:p>
                      <a:pPr algn="l" fontAlgn="b">
                        <a:buNone/>
                      </a:pPr>
                      <a:r>
                        <a:rPr lang="en-ZA" sz="1600" b="0" i="0" u="none" strike="noStrike" dirty="0">
                          <a:solidFill>
                            <a:srgbClr val="000000"/>
                          </a:solidFill>
                          <a:effectLst/>
                          <a:latin typeface="+mn-lt"/>
                        </a:rPr>
                        <a:t>24.3%</a:t>
                      </a:r>
                    </a:p>
                  </a:txBody>
                  <a:tcPr marL="7620" marR="7620" marT="7620" marB="0" anchor="b"/>
                </a:tc>
                <a:extLst>
                  <a:ext uri="{0D108BD9-81ED-4DB2-BD59-A6C34878D82A}">
                    <a16:rowId xmlns:a16="http://schemas.microsoft.com/office/drawing/2014/main" val="2180214320"/>
                  </a:ext>
                </a:extLst>
              </a:tr>
              <a:tr h="370840">
                <a:tc vMerge="1">
                  <a:txBody>
                    <a:bodyPr/>
                    <a:lstStyle/>
                    <a:p>
                      <a:endParaRPr lang="en-ZA" sz="1600" dirty="0">
                        <a:latin typeface="+mn-lt"/>
                      </a:endParaRPr>
                    </a:p>
                  </a:txBody>
                  <a:tcPr/>
                </a:tc>
                <a:tc>
                  <a:txBody>
                    <a:bodyPr/>
                    <a:lstStyle/>
                    <a:p>
                      <a:pPr algn="l" fontAlgn="b">
                        <a:buNone/>
                      </a:pPr>
                      <a:r>
                        <a:rPr lang="en-ZA" sz="1600" b="0" i="0" u="none" strike="noStrike">
                          <a:solidFill>
                            <a:srgbClr val="000000"/>
                          </a:solidFill>
                          <a:effectLst/>
                          <a:latin typeface="+mn-lt"/>
                        </a:rPr>
                        <a:t>Matzikama LM</a:t>
                      </a:r>
                    </a:p>
                  </a:txBody>
                  <a:tcPr marL="7620" marR="7620" marT="7620" marB="0" anchor="b"/>
                </a:tc>
                <a:tc>
                  <a:txBody>
                    <a:bodyPr/>
                    <a:lstStyle/>
                    <a:p>
                      <a:pPr algn="l" fontAlgn="b">
                        <a:buNone/>
                      </a:pPr>
                      <a:r>
                        <a:rPr lang="en-ZA" sz="1600" b="0" i="0" u="none" strike="noStrike">
                          <a:solidFill>
                            <a:srgbClr val="000000"/>
                          </a:solidFill>
                          <a:effectLst/>
                          <a:latin typeface="+mn-lt"/>
                        </a:rPr>
                        <a:t>40.2%</a:t>
                      </a:r>
                    </a:p>
                  </a:txBody>
                  <a:tcPr marL="7620" marR="7620" marT="7620" marB="0" anchor="b"/>
                </a:tc>
                <a:tc>
                  <a:txBody>
                    <a:bodyPr/>
                    <a:lstStyle/>
                    <a:p>
                      <a:pPr algn="l" fontAlgn="b">
                        <a:buNone/>
                      </a:pPr>
                      <a:r>
                        <a:rPr lang="en-ZA" sz="1600" b="0" i="0" u="none" strike="noStrike" dirty="0">
                          <a:solidFill>
                            <a:srgbClr val="000000"/>
                          </a:solidFill>
                          <a:effectLst/>
                          <a:latin typeface="+mn-lt"/>
                        </a:rPr>
                        <a:t>37.7%</a:t>
                      </a:r>
                    </a:p>
                  </a:txBody>
                  <a:tcPr marL="7620" marR="7620" marT="7620" marB="0" anchor="b"/>
                </a:tc>
                <a:extLst>
                  <a:ext uri="{0D108BD9-81ED-4DB2-BD59-A6C34878D82A}">
                    <a16:rowId xmlns:a16="http://schemas.microsoft.com/office/drawing/2014/main" val="1191318493"/>
                  </a:ext>
                </a:extLst>
              </a:tr>
              <a:tr h="370840">
                <a:tc vMerge="1">
                  <a:txBody>
                    <a:bodyPr/>
                    <a:lstStyle/>
                    <a:p>
                      <a:endParaRPr lang="en-ZA" sz="1600" dirty="0">
                        <a:latin typeface="+mn-lt"/>
                      </a:endParaRPr>
                    </a:p>
                  </a:txBody>
                  <a:tcPr/>
                </a:tc>
                <a:tc>
                  <a:txBody>
                    <a:bodyPr/>
                    <a:lstStyle/>
                    <a:p>
                      <a:pPr algn="l" fontAlgn="b">
                        <a:buNone/>
                      </a:pPr>
                      <a:r>
                        <a:rPr lang="en-ZA" sz="1600" b="0" i="0" u="none" strike="noStrike">
                          <a:solidFill>
                            <a:srgbClr val="000000"/>
                          </a:solidFill>
                          <a:effectLst/>
                          <a:latin typeface="+mn-lt"/>
                        </a:rPr>
                        <a:t>Bergrivier LM</a:t>
                      </a:r>
                    </a:p>
                  </a:txBody>
                  <a:tcPr marL="7620" marR="7620" marT="7620" marB="0" anchor="b"/>
                </a:tc>
                <a:tc>
                  <a:txBody>
                    <a:bodyPr/>
                    <a:lstStyle/>
                    <a:p>
                      <a:pPr algn="l" fontAlgn="b">
                        <a:buNone/>
                      </a:pPr>
                      <a:r>
                        <a:rPr lang="en-ZA" sz="1600" b="0" i="0" u="none" strike="noStrike">
                          <a:solidFill>
                            <a:srgbClr val="000000"/>
                          </a:solidFill>
                          <a:effectLst/>
                          <a:latin typeface="+mn-lt"/>
                        </a:rPr>
                        <a:t>15.2</a:t>
                      </a:r>
                    </a:p>
                  </a:txBody>
                  <a:tcPr marL="7620" marR="7620" marT="7620" marB="0" anchor="b"/>
                </a:tc>
                <a:tc>
                  <a:txBody>
                    <a:bodyPr/>
                    <a:lstStyle/>
                    <a:p>
                      <a:pPr algn="l" fontAlgn="b">
                        <a:buNone/>
                      </a:pPr>
                      <a:r>
                        <a:rPr lang="en-ZA" sz="1600" b="0" i="0" u="none" strike="noStrike" dirty="0">
                          <a:solidFill>
                            <a:srgbClr val="000000"/>
                          </a:solidFill>
                          <a:effectLst/>
                          <a:latin typeface="+mn-lt"/>
                        </a:rPr>
                        <a:t>12.1%</a:t>
                      </a:r>
                    </a:p>
                  </a:txBody>
                  <a:tcPr marL="7620" marR="7620" marT="7620" marB="0" anchor="b"/>
                </a:tc>
                <a:extLst>
                  <a:ext uri="{0D108BD9-81ED-4DB2-BD59-A6C34878D82A}">
                    <a16:rowId xmlns:a16="http://schemas.microsoft.com/office/drawing/2014/main" val="3858042977"/>
                  </a:ext>
                </a:extLst>
              </a:tr>
              <a:tr h="370840">
                <a:tc vMerge="1">
                  <a:txBody>
                    <a:bodyPr/>
                    <a:lstStyle/>
                    <a:p>
                      <a:endParaRPr lang="en-ZA" sz="1600" dirty="0">
                        <a:latin typeface="+mn-lt"/>
                      </a:endParaRPr>
                    </a:p>
                  </a:txBody>
                  <a:tcPr/>
                </a:tc>
                <a:tc>
                  <a:txBody>
                    <a:bodyPr/>
                    <a:lstStyle/>
                    <a:p>
                      <a:pPr algn="l" fontAlgn="b">
                        <a:buNone/>
                      </a:pPr>
                      <a:r>
                        <a:rPr lang="en-ZA" sz="1600" b="0" i="0" u="none" strike="noStrike" dirty="0">
                          <a:solidFill>
                            <a:srgbClr val="000000"/>
                          </a:solidFill>
                          <a:effectLst/>
                          <a:latin typeface="+mn-lt"/>
                        </a:rPr>
                        <a:t>Theewaterskloof</a:t>
                      </a:r>
                    </a:p>
                  </a:txBody>
                  <a:tcPr marL="7620" marR="7620" marT="7620" marB="0" anchor="b"/>
                </a:tc>
                <a:tc>
                  <a:txBody>
                    <a:bodyPr/>
                    <a:lstStyle/>
                    <a:p>
                      <a:pPr algn="l" fontAlgn="b">
                        <a:buNone/>
                      </a:pPr>
                      <a:r>
                        <a:rPr lang="en-ZA" sz="1600" b="0" i="0" u="none" strike="noStrike">
                          <a:solidFill>
                            <a:srgbClr val="000000"/>
                          </a:solidFill>
                          <a:effectLst/>
                          <a:latin typeface="+mn-lt"/>
                        </a:rPr>
                        <a:t>51.8%</a:t>
                      </a:r>
                    </a:p>
                  </a:txBody>
                  <a:tcPr marL="7620" marR="7620" marT="7620" marB="0" anchor="b"/>
                </a:tc>
                <a:tc>
                  <a:txBody>
                    <a:bodyPr/>
                    <a:lstStyle/>
                    <a:p>
                      <a:pPr algn="l" fontAlgn="b">
                        <a:buNone/>
                      </a:pPr>
                      <a:r>
                        <a:rPr lang="en-ZA" sz="1600" b="0" i="0" u="none" strike="noStrike" dirty="0">
                          <a:solidFill>
                            <a:srgbClr val="000000"/>
                          </a:solidFill>
                          <a:effectLst/>
                          <a:latin typeface="+mn-lt"/>
                        </a:rPr>
                        <a:t>47.7%</a:t>
                      </a:r>
                    </a:p>
                  </a:txBody>
                  <a:tcPr marL="7620" marR="7620" marT="7620" marB="0" anchor="b"/>
                </a:tc>
                <a:extLst>
                  <a:ext uri="{0D108BD9-81ED-4DB2-BD59-A6C34878D82A}">
                    <a16:rowId xmlns:a16="http://schemas.microsoft.com/office/drawing/2014/main" val="907522789"/>
                  </a:ext>
                </a:extLst>
              </a:tr>
            </a:tbl>
          </a:graphicData>
        </a:graphic>
      </p:graphicFrame>
      <p:sp>
        <p:nvSpPr>
          <p:cNvPr id="8" name="Title 1">
            <a:extLst>
              <a:ext uri="{FF2B5EF4-FFF2-40B4-BE49-F238E27FC236}">
                <a16:creationId xmlns:a16="http://schemas.microsoft.com/office/drawing/2014/main" id="{34CEB34C-1CC7-46FD-E9D9-52C549D8808A}"/>
              </a:ext>
            </a:extLst>
          </p:cNvPr>
          <p:cNvSpPr txBox="1">
            <a:spLocks/>
          </p:cNvSpPr>
          <p:nvPr/>
        </p:nvSpPr>
        <p:spPr>
          <a:xfrm>
            <a:off x="149421" y="0"/>
            <a:ext cx="11893158" cy="493952"/>
          </a:xfrm>
          <a:prstGeom prst="rect">
            <a:avLst/>
          </a:prstGeom>
          <a:solidFill>
            <a:sysClr val="window" lastClr="FFFFFF">
              <a:lumMod val="85000"/>
            </a:sysClr>
          </a:solidFill>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ZA" sz="2400" b="1" i="0" u="none" strike="noStrike" kern="1200" cap="none" spc="0" normalizeH="0" baseline="0" noProof="0" dirty="0">
                <a:ln>
                  <a:noFill/>
                </a:ln>
                <a:solidFill>
                  <a:prstClr val="black"/>
                </a:solidFill>
                <a:effectLst/>
                <a:uLnTx/>
                <a:uFillTx/>
                <a:latin typeface="Arial"/>
                <a:ea typeface="MS PGothic" panose="020B0600070205080204" pitchFamily="34" charset="-128"/>
              </a:rPr>
              <a:t>List of WSAs with </a:t>
            </a:r>
            <a:r>
              <a:rPr kumimoji="0" lang="en-ZA" sz="2400" b="1" i="0" u="none" strike="noStrike" kern="1200" cap="none" spc="0" normalizeH="0" baseline="0" noProof="0">
                <a:ln>
                  <a:noFill/>
                </a:ln>
                <a:solidFill>
                  <a:prstClr val="black"/>
                </a:solidFill>
                <a:effectLst/>
                <a:uLnTx/>
                <a:uFillTx/>
                <a:latin typeface="Arial"/>
                <a:ea typeface="MS PGothic" panose="020B0600070205080204" pitchFamily="34" charset="-128"/>
              </a:rPr>
              <a:t>improved percentage N</a:t>
            </a:r>
            <a:r>
              <a:rPr lang="en-ZA" sz="2400" b="1" dirty="0">
                <a:solidFill>
                  <a:prstClr val="black"/>
                </a:solidFill>
              </a:rPr>
              <a:t>RW</a:t>
            </a:r>
            <a:endParaRPr kumimoji="0" lang="en-ZA" sz="2400" b="1" i="0" u="none" strike="noStrike" kern="1200" cap="none" spc="0" normalizeH="0" baseline="0" noProof="0" dirty="0">
              <a:ln>
                <a:noFill/>
              </a:ln>
              <a:solidFill>
                <a:prstClr val="black"/>
              </a:solidFill>
              <a:effectLst/>
              <a:uLnTx/>
              <a:uFillTx/>
              <a:latin typeface="Arial"/>
              <a:ea typeface="MS PGothic" panose="020B0600070205080204" pitchFamily="34" charset="-128"/>
            </a:endParaRPr>
          </a:p>
        </p:txBody>
      </p:sp>
    </p:spTree>
    <p:extLst>
      <p:ext uri="{BB962C8B-B14F-4D97-AF65-F5344CB8AC3E}">
        <p14:creationId xmlns:p14="http://schemas.microsoft.com/office/powerpoint/2010/main" val="1310808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91F093-D90C-7207-5566-4E51906CD408}"/>
              </a:ext>
            </a:extLst>
          </p:cNvPr>
          <p:cNvSpPr>
            <a:spLocks noGrp="1"/>
          </p:cNvSpPr>
          <p:nvPr>
            <p:ph type="sldNum" sz="quarter" idx="12"/>
          </p:nvPr>
        </p:nvSpPr>
        <p:spPr>
          <a:xfrm>
            <a:off x="9347200" y="6358191"/>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B9025-4637-4149-8F0E-BA50A7909C56}" type="slidenum">
              <a:rPr kumimoji="0" lang="en-US" altLang="en-US" sz="11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alt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itle 1">
            <a:extLst>
              <a:ext uri="{FF2B5EF4-FFF2-40B4-BE49-F238E27FC236}">
                <a16:creationId xmlns:a16="http://schemas.microsoft.com/office/drawing/2014/main" id="{CA741454-9BF6-F508-F671-B6F730B8F035}"/>
              </a:ext>
            </a:extLst>
          </p:cNvPr>
          <p:cNvSpPr txBox="1">
            <a:spLocks/>
          </p:cNvSpPr>
          <p:nvPr/>
        </p:nvSpPr>
        <p:spPr>
          <a:xfrm>
            <a:off x="139129" y="4146"/>
            <a:ext cx="11829219" cy="516507"/>
          </a:xfrm>
          <a:prstGeom prst="rect">
            <a:avLst/>
          </a:prstGeom>
          <a:solidFill>
            <a:schemeClr val="bg1">
              <a:lumMod val="85000"/>
            </a:schemeClr>
          </a:solidFill>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a:ea typeface="MS PGothic" panose="020B0600070205080204" pitchFamily="34" charset="-128"/>
              </a:rPr>
              <a:t>2025 No Drop PAT: percentage NRW per WSA</a:t>
            </a:r>
            <a:endParaRPr kumimoji="0" lang="en-ZA" sz="2400" b="1" i="0" u="none" strike="noStrike" kern="1200" cap="none" spc="0" normalizeH="0" baseline="0" noProof="0" dirty="0">
              <a:ln>
                <a:noFill/>
              </a:ln>
              <a:solidFill>
                <a:prstClr val="black"/>
              </a:solidFill>
              <a:effectLst/>
              <a:uLnTx/>
              <a:uFillTx/>
              <a:latin typeface="Arial"/>
              <a:ea typeface="MS PGothic" panose="020B0600070205080204" pitchFamily="34" charset="-128"/>
            </a:endParaRPr>
          </a:p>
        </p:txBody>
      </p:sp>
      <p:graphicFrame>
        <p:nvGraphicFramePr>
          <p:cNvPr id="9" name="Table 8">
            <a:extLst>
              <a:ext uri="{FF2B5EF4-FFF2-40B4-BE49-F238E27FC236}">
                <a16:creationId xmlns:a16="http://schemas.microsoft.com/office/drawing/2014/main" id="{816AB135-E10D-9BA6-6C63-0A6E7F9CC06D}"/>
              </a:ext>
            </a:extLst>
          </p:cNvPr>
          <p:cNvGraphicFramePr>
            <a:graphicFrameLocks noGrp="1"/>
          </p:cNvGraphicFramePr>
          <p:nvPr/>
        </p:nvGraphicFramePr>
        <p:xfrm>
          <a:off x="8759825" y="520653"/>
          <a:ext cx="3009900" cy="4709926"/>
        </p:xfrm>
        <a:graphic>
          <a:graphicData uri="http://schemas.openxmlformats.org/drawingml/2006/table">
            <a:tbl>
              <a:tblPr firstRow="1" bandRow="1">
                <a:tableStyleId>{5C22544A-7EE6-4342-B048-85BDC9FD1C3A}</a:tableStyleId>
              </a:tblPr>
              <a:tblGrid>
                <a:gridCol w="1003300">
                  <a:extLst>
                    <a:ext uri="{9D8B030D-6E8A-4147-A177-3AD203B41FA5}">
                      <a16:colId xmlns:a16="http://schemas.microsoft.com/office/drawing/2014/main" val="3875681074"/>
                    </a:ext>
                  </a:extLst>
                </a:gridCol>
                <a:gridCol w="1003300">
                  <a:extLst>
                    <a:ext uri="{9D8B030D-6E8A-4147-A177-3AD203B41FA5}">
                      <a16:colId xmlns:a16="http://schemas.microsoft.com/office/drawing/2014/main" val="3374721005"/>
                    </a:ext>
                  </a:extLst>
                </a:gridCol>
                <a:gridCol w="1003300">
                  <a:extLst>
                    <a:ext uri="{9D8B030D-6E8A-4147-A177-3AD203B41FA5}">
                      <a16:colId xmlns:a16="http://schemas.microsoft.com/office/drawing/2014/main" val="2695064933"/>
                    </a:ext>
                  </a:extLst>
                </a:gridCol>
              </a:tblGrid>
              <a:tr h="659390">
                <a:tc>
                  <a:txBody>
                    <a:bodyPr/>
                    <a:lstStyle/>
                    <a:p>
                      <a:r>
                        <a:rPr lang="en-ZA" sz="1800"/>
                        <a:t>Province</a:t>
                      </a:r>
                    </a:p>
                  </a:txBody>
                  <a:tcPr/>
                </a:tc>
                <a:tc>
                  <a:txBody>
                    <a:bodyPr/>
                    <a:lstStyle/>
                    <a:p>
                      <a:r>
                        <a:rPr lang="en-ZA" sz="1800"/>
                        <a:t>2023</a:t>
                      </a:r>
                    </a:p>
                    <a:p>
                      <a:r>
                        <a:rPr lang="en-ZA" sz="1800"/>
                        <a:t>% NRW</a:t>
                      </a:r>
                    </a:p>
                  </a:txBody>
                  <a:tcPr/>
                </a:tc>
                <a:tc>
                  <a:txBody>
                    <a:bodyPr/>
                    <a:lstStyle/>
                    <a:p>
                      <a:r>
                        <a:rPr lang="en-ZA" sz="1800" dirty="0"/>
                        <a:t>2025 %NRW</a:t>
                      </a:r>
                    </a:p>
                  </a:txBody>
                  <a:tcPr/>
                </a:tc>
                <a:extLst>
                  <a:ext uri="{0D108BD9-81ED-4DB2-BD59-A6C34878D82A}">
                    <a16:rowId xmlns:a16="http://schemas.microsoft.com/office/drawing/2014/main" val="1656305861"/>
                  </a:ext>
                </a:extLst>
              </a:tr>
              <a:tr h="376794">
                <a:tc>
                  <a:txBody>
                    <a:bodyPr/>
                    <a:lstStyle/>
                    <a:p>
                      <a:r>
                        <a:rPr lang="en-ZA" sz="1800"/>
                        <a:t>EC</a:t>
                      </a:r>
                    </a:p>
                  </a:txBody>
                  <a:tcPr/>
                </a:tc>
                <a:tc>
                  <a:txBody>
                    <a:bodyPr/>
                    <a:lstStyle/>
                    <a:p>
                      <a:r>
                        <a:rPr lang="en-ZA" sz="1800"/>
                        <a:t>50.6</a:t>
                      </a:r>
                    </a:p>
                  </a:txBody>
                  <a:tcPr/>
                </a:tc>
                <a:tc>
                  <a:txBody>
                    <a:bodyPr/>
                    <a:lstStyle/>
                    <a:p>
                      <a:r>
                        <a:rPr lang="en-ZA" sz="1800"/>
                        <a:t>46.8</a:t>
                      </a:r>
                    </a:p>
                  </a:txBody>
                  <a:tcPr/>
                </a:tc>
                <a:extLst>
                  <a:ext uri="{0D108BD9-81ED-4DB2-BD59-A6C34878D82A}">
                    <a16:rowId xmlns:a16="http://schemas.microsoft.com/office/drawing/2014/main" val="2743093816"/>
                  </a:ext>
                </a:extLst>
              </a:tr>
              <a:tr h="376794">
                <a:tc>
                  <a:txBody>
                    <a:bodyPr/>
                    <a:lstStyle/>
                    <a:p>
                      <a:r>
                        <a:rPr lang="en-ZA" sz="1800"/>
                        <a:t>FS</a:t>
                      </a:r>
                    </a:p>
                  </a:txBody>
                  <a:tcPr/>
                </a:tc>
                <a:tc>
                  <a:txBody>
                    <a:bodyPr/>
                    <a:lstStyle/>
                    <a:p>
                      <a:r>
                        <a:rPr lang="en-ZA" sz="1800"/>
                        <a:t>59.5</a:t>
                      </a:r>
                    </a:p>
                  </a:txBody>
                  <a:tcPr/>
                </a:tc>
                <a:tc>
                  <a:txBody>
                    <a:bodyPr/>
                    <a:lstStyle/>
                    <a:p>
                      <a:r>
                        <a:rPr lang="en-ZA" sz="1800"/>
                        <a:t>56.6</a:t>
                      </a:r>
                    </a:p>
                  </a:txBody>
                  <a:tcPr/>
                </a:tc>
                <a:extLst>
                  <a:ext uri="{0D108BD9-81ED-4DB2-BD59-A6C34878D82A}">
                    <a16:rowId xmlns:a16="http://schemas.microsoft.com/office/drawing/2014/main" val="3130301614"/>
                  </a:ext>
                </a:extLst>
              </a:tr>
              <a:tr h="376794">
                <a:tc>
                  <a:txBody>
                    <a:bodyPr/>
                    <a:lstStyle/>
                    <a:p>
                      <a:r>
                        <a:rPr lang="en-ZA" sz="1800"/>
                        <a:t>GP</a:t>
                      </a:r>
                    </a:p>
                  </a:txBody>
                  <a:tcPr/>
                </a:tc>
                <a:tc>
                  <a:txBody>
                    <a:bodyPr/>
                    <a:lstStyle/>
                    <a:p>
                      <a:r>
                        <a:rPr lang="en-ZA" sz="1800"/>
                        <a:t>49.2</a:t>
                      </a:r>
                    </a:p>
                  </a:txBody>
                  <a:tcPr/>
                </a:tc>
                <a:tc>
                  <a:txBody>
                    <a:bodyPr/>
                    <a:lstStyle/>
                    <a:p>
                      <a:r>
                        <a:rPr lang="en-ZA" sz="1800"/>
                        <a:t>47.9</a:t>
                      </a:r>
                    </a:p>
                  </a:txBody>
                  <a:tcPr/>
                </a:tc>
                <a:extLst>
                  <a:ext uri="{0D108BD9-81ED-4DB2-BD59-A6C34878D82A}">
                    <a16:rowId xmlns:a16="http://schemas.microsoft.com/office/drawing/2014/main" val="2342793125"/>
                  </a:ext>
                </a:extLst>
              </a:tr>
              <a:tr h="376794">
                <a:tc>
                  <a:txBody>
                    <a:bodyPr/>
                    <a:lstStyle/>
                    <a:p>
                      <a:r>
                        <a:rPr lang="en-ZA" sz="1800"/>
                        <a:t>KZN</a:t>
                      </a:r>
                    </a:p>
                  </a:txBody>
                  <a:tcPr/>
                </a:tc>
                <a:tc>
                  <a:txBody>
                    <a:bodyPr/>
                    <a:lstStyle/>
                    <a:p>
                      <a:r>
                        <a:rPr lang="en-ZA" sz="1800"/>
                        <a:t>60.5</a:t>
                      </a:r>
                    </a:p>
                  </a:txBody>
                  <a:tcPr/>
                </a:tc>
                <a:tc>
                  <a:txBody>
                    <a:bodyPr/>
                    <a:lstStyle/>
                    <a:p>
                      <a:r>
                        <a:rPr lang="en-ZA" sz="1800"/>
                        <a:t>60.0</a:t>
                      </a:r>
                    </a:p>
                  </a:txBody>
                  <a:tcPr/>
                </a:tc>
                <a:extLst>
                  <a:ext uri="{0D108BD9-81ED-4DB2-BD59-A6C34878D82A}">
                    <a16:rowId xmlns:a16="http://schemas.microsoft.com/office/drawing/2014/main" val="480324539"/>
                  </a:ext>
                </a:extLst>
              </a:tr>
              <a:tr h="376794">
                <a:tc>
                  <a:txBody>
                    <a:bodyPr/>
                    <a:lstStyle/>
                    <a:p>
                      <a:r>
                        <a:rPr lang="en-ZA" sz="1800"/>
                        <a:t>LP</a:t>
                      </a:r>
                    </a:p>
                  </a:txBody>
                  <a:tcPr/>
                </a:tc>
                <a:tc>
                  <a:txBody>
                    <a:bodyPr/>
                    <a:lstStyle/>
                    <a:p>
                      <a:r>
                        <a:rPr lang="en-ZA" sz="1800"/>
                        <a:t>57.7</a:t>
                      </a:r>
                    </a:p>
                  </a:txBody>
                  <a:tcPr/>
                </a:tc>
                <a:tc>
                  <a:txBody>
                    <a:bodyPr/>
                    <a:lstStyle/>
                    <a:p>
                      <a:r>
                        <a:rPr lang="en-ZA" sz="1800"/>
                        <a:t>46.9</a:t>
                      </a:r>
                    </a:p>
                  </a:txBody>
                  <a:tcPr/>
                </a:tc>
                <a:extLst>
                  <a:ext uri="{0D108BD9-81ED-4DB2-BD59-A6C34878D82A}">
                    <a16:rowId xmlns:a16="http://schemas.microsoft.com/office/drawing/2014/main" val="221292496"/>
                  </a:ext>
                </a:extLst>
              </a:tr>
              <a:tr h="376794">
                <a:tc>
                  <a:txBody>
                    <a:bodyPr/>
                    <a:lstStyle/>
                    <a:p>
                      <a:r>
                        <a:rPr lang="en-ZA" sz="1800"/>
                        <a:t>MP</a:t>
                      </a:r>
                    </a:p>
                  </a:txBody>
                  <a:tcPr/>
                </a:tc>
                <a:tc>
                  <a:txBody>
                    <a:bodyPr/>
                    <a:lstStyle/>
                    <a:p>
                      <a:r>
                        <a:rPr lang="en-ZA" sz="1800"/>
                        <a:t>54.9</a:t>
                      </a:r>
                    </a:p>
                  </a:txBody>
                  <a:tcPr/>
                </a:tc>
                <a:tc>
                  <a:txBody>
                    <a:bodyPr/>
                    <a:lstStyle/>
                    <a:p>
                      <a:r>
                        <a:rPr lang="en-ZA" sz="1800"/>
                        <a:t>60.6</a:t>
                      </a:r>
                    </a:p>
                  </a:txBody>
                  <a:tcPr/>
                </a:tc>
                <a:extLst>
                  <a:ext uri="{0D108BD9-81ED-4DB2-BD59-A6C34878D82A}">
                    <a16:rowId xmlns:a16="http://schemas.microsoft.com/office/drawing/2014/main" val="3602668418"/>
                  </a:ext>
                </a:extLst>
              </a:tr>
              <a:tr h="376794">
                <a:tc>
                  <a:txBody>
                    <a:bodyPr/>
                    <a:lstStyle/>
                    <a:p>
                      <a:r>
                        <a:rPr lang="en-ZA" sz="1800"/>
                        <a:t>NC</a:t>
                      </a:r>
                    </a:p>
                  </a:txBody>
                  <a:tcPr/>
                </a:tc>
                <a:tc>
                  <a:txBody>
                    <a:bodyPr/>
                    <a:lstStyle/>
                    <a:p>
                      <a:r>
                        <a:rPr lang="en-ZA" sz="1800"/>
                        <a:t>49.0</a:t>
                      </a:r>
                    </a:p>
                  </a:txBody>
                  <a:tcPr/>
                </a:tc>
                <a:tc>
                  <a:txBody>
                    <a:bodyPr/>
                    <a:lstStyle/>
                    <a:p>
                      <a:r>
                        <a:rPr lang="en-ZA" sz="1800"/>
                        <a:t>48.9</a:t>
                      </a:r>
                    </a:p>
                  </a:txBody>
                  <a:tcPr/>
                </a:tc>
                <a:extLst>
                  <a:ext uri="{0D108BD9-81ED-4DB2-BD59-A6C34878D82A}">
                    <a16:rowId xmlns:a16="http://schemas.microsoft.com/office/drawing/2014/main" val="2566602367"/>
                  </a:ext>
                </a:extLst>
              </a:tr>
              <a:tr h="376794">
                <a:tc>
                  <a:txBody>
                    <a:bodyPr/>
                    <a:lstStyle/>
                    <a:p>
                      <a:r>
                        <a:rPr lang="en-ZA" sz="1800"/>
                        <a:t>NW</a:t>
                      </a:r>
                    </a:p>
                  </a:txBody>
                  <a:tcPr/>
                </a:tc>
                <a:tc>
                  <a:txBody>
                    <a:bodyPr/>
                    <a:lstStyle/>
                    <a:p>
                      <a:r>
                        <a:rPr lang="en-ZA" sz="1800"/>
                        <a:t>55.6</a:t>
                      </a:r>
                    </a:p>
                  </a:txBody>
                  <a:tcPr/>
                </a:tc>
                <a:tc>
                  <a:txBody>
                    <a:bodyPr/>
                    <a:lstStyle/>
                    <a:p>
                      <a:r>
                        <a:rPr lang="en-ZA" sz="1800"/>
                        <a:t>53.9</a:t>
                      </a:r>
                    </a:p>
                  </a:txBody>
                  <a:tcPr/>
                </a:tc>
                <a:extLst>
                  <a:ext uri="{0D108BD9-81ED-4DB2-BD59-A6C34878D82A}">
                    <a16:rowId xmlns:a16="http://schemas.microsoft.com/office/drawing/2014/main" val="1824950498"/>
                  </a:ext>
                </a:extLst>
              </a:tr>
              <a:tr h="376794">
                <a:tc>
                  <a:txBody>
                    <a:bodyPr/>
                    <a:lstStyle/>
                    <a:p>
                      <a:r>
                        <a:rPr lang="en-ZA" sz="1800" dirty="0">
                          <a:solidFill>
                            <a:schemeClr val="tx1"/>
                          </a:solidFill>
                        </a:rPr>
                        <a:t>WC</a:t>
                      </a:r>
                    </a:p>
                  </a:txBody>
                  <a:tcPr/>
                </a:tc>
                <a:tc>
                  <a:txBody>
                    <a:bodyPr/>
                    <a:lstStyle/>
                    <a:p>
                      <a:r>
                        <a:rPr lang="en-ZA" sz="1800">
                          <a:solidFill>
                            <a:schemeClr val="tx1"/>
                          </a:solidFill>
                        </a:rPr>
                        <a:t>27.6</a:t>
                      </a:r>
                    </a:p>
                  </a:txBody>
                  <a:tcPr/>
                </a:tc>
                <a:tc>
                  <a:txBody>
                    <a:bodyPr/>
                    <a:lstStyle/>
                    <a:p>
                      <a:r>
                        <a:rPr lang="en-ZA" sz="1800" dirty="0">
                          <a:solidFill>
                            <a:schemeClr val="tx1"/>
                          </a:solidFill>
                        </a:rPr>
                        <a:t>28.5</a:t>
                      </a:r>
                    </a:p>
                  </a:txBody>
                  <a:tcPr/>
                </a:tc>
                <a:extLst>
                  <a:ext uri="{0D108BD9-81ED-4DB2-BD59-A6C34878D82A}">
                    <a16:rowId xmlns:a16="http://schemas.microsoft.com/office/drawing/2014/main" val="2556222617"/>
                  </a:ext>
                </a:extLst>
              </a:tr>
              <a:tr h="659390">
                <a:tc>
                  <a:txBody>
                    <a:bodyPr/>
                    <a:lstStyle/>
                    <a:p>
                      <a:r>
                        <a:rPr lang="en-ZA" sz="1800" b="1"/>
                        <a:t>National</a:t>
                      </a:r>
                    </a:p>
                  </a:txBody>
                  <a:tcPr/>
                </a:tc>
                <a:tc>
                  <a:txBody>
                    <a:bodyPr/>
                    <a:lstStyle/>
                    <a:p>
                      <a:r>
                        <a:rPr lang="en-ZA" sz="1800" b="1"/>
                        <a:t>47.4</a:t>
                      </a:r>
                    </a:p>
                  </a:txBody>
                  <a:tcPr/>
                </a:tc>
                <a:tc>
                  <a:txBody>
                    <a:bodyPr/>
                    <a:lstStyle/>
                    <a:p>
                      <a:r>
                        <a:rPr lang="en-ZA" sz="1800" b="1" dirty="0"/>
                        <a:t>47.3</a:t>
                      </a:r>
                    </a:p>
                  </a:txBody>
                  <a:tcPr/>
                </a:tc>
                <a:extLst>
                  <a:ext uri="{0D108BD9-81ED-4DB2-BD59-A6C34878D82A}">
                    <a16:rowId xmlns:a16="http://schemas.microsoft.com/office/drawing/2014/main" val="1801656752"/>
                  </a:ext>
                </a:extLst>
              </a:tr>
            </a:tbl>
          </a:graphicData>
        </a:graphic>
      </p:graphicFrame>
      <p:pic>
        <p:nvPicPr>
          <p:cNvPr id="5" name="Picture 4">
            <a:extLst>
              <a:ext uri="{FF2B5EF4-FFF2-40B4-BE49-F238E27FC236}">
                <a16:creationId xmlns:a16="http://schemas.microsoft.com/office/drawing/2014/main" id="{B81143F1-1FA9-67B9-5D85-3C58E9461C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148" y="547387"/>
            <a:ext cx="8219676" cy="5810804"/>
          </a:xfrm>
          <a:prstGeom prst="rect">
            <a:avLst/>
          </a:prstGeom>
        </p:spPr>
      </p:pic>
      <p:graphicFrame>
        <p:nvGraphicFramePr>
          <p:cNvPr id="6" name="Content Placeholder 7">
            <a:extLst>
              <a:ext uri="{FF2B5EF4-FFF2-40B4-BE49-F238E27FC236}">
                <a16:creationId xmlns:a16="http://schemas.microsoft.com/office/drawing/2014/main" id="{27614261-93F1-7CC6-BE6A-C23F17D0211E}"/>
              </a:ext>
            </a:extLst>
          </p:cNvPr>
          <p:cNvGraphicFramePr>
            <a:graphicFrameLocks/>
          </p:cNvGraphicFramePr>
          <p:nvPr/>
        </p:nvGraphicFramePr>
        <p:xfrm>
          <a:off x="513612" y="520653"/>
          <a:ext cx="2494424" cy="1644045"/>
        </p:xfrm>
        <a:graphic>
          <a:graphicData uri="http://schemas.openxmlformats.org/drawingml/2006/table">
            <a:tbl>
              <a:tblPr firstRow="1" firstCol="1" bandRow="1"/>
              <a:tblGrid>
                <a:gridCol w="216906">
                  <a:extLst>
                    <a:ext uri="{9D8B030D-6E8A-4147-A177-3AD203B41FA5}">
                      <a16:colId xmlns:a16="http://schemas.microsoft.com/office/drawing/2014/main" val="3590502815"/>
                    </a:ext>
                  </a:extLst>
                </a:gridCol>
                <a:gridCol w="673875">
                  <a:extLst>
                    <a:ext uri="{9D8B030D-6E8A-4147-A177-3AD203B41FA5}">
                      <a16:colId xmlns:a16="http://schemas.microsoft.com/office/drawing/2014/main" val="1513635971"/>
                    </a:ext>
                  </a:extLst>
                </a:gridCol>
                <a:gridCol w="1603643">
                  <a:extLst>
                    <a:ext uri="{9D8B030D-6E8A-4147-A177-3AD203B41FA5}">
                      <a16:colId xmlns:a16="http://schemas.microsoft.com/office/drawing/2014/main" val="2217393103"/>
                    </a:ext>
                  </a:extLst>
                </a:gridCol>
              </a:tblGrid>
              <a:tr h="101479">
                <a:tc gridSpan="3">
                  <a:txBody>
                    <a:bodyPr/>
                    <a:lstStyle/>
                    <a:p>
                      <a:pPr algn="l">
                        <a:lnSpc>
                          <a:spcPct val="115000"/>
                        </a:lnSpc>
                        <a:spcBef>
                          <a:spcPts val="200"/>
                        </a:spcBef>
                        <a:spcAft>
                          <a:spcPts val="200"/>
                        </a:spcAft>
                      </a:pPr>
                      <a:r>
                        <a:rPr lang="en-ZA" sz="1400" b="1" noProof="0" dirty="0">
                          <a:effectLst/>
                          <a:latin typeface="Calibri" panose="020F0502020204030204" pitchFamily="34" charset="0"/>
                          <a:ea typeface="Calibri" panose="020F0502020204030204" pitchFamily="34" charset="0"/>
                          <a:cs typeface="Arial" panose="020B0604020202020204" pitchFamily="34" charset="0"/>
                        </a:rPr>
                        <a:t> % NRW performance categories</a:t>
                      </a:r>
                      <a:endParaRPr lang="en-ZA"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26717" marR="26717"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ZA"/>
                    </a:p>
                  </a:txBody>
                  <a:tcPr>
                    <a:lnL w="12700" cmpd="sng">
                      <a:noFill/>
                      <a:prstDash val="solid"/>
                    </a:lnL>
                    <a:lnT w="12700" cmpd="sng">
                      <a:noFill/>
                      <a:prstDash val="solid"/>
                    </a:lnT>
                  </a:tcPr>
                </a:tc>
                <a:tc hMerge="1">
                  <a:txBody>
                    <a:bodyPr/>
                    <a:lstStyle/>
                    <a:p>
                      <a:endParaRPr lang="en-ZA"/>
                    </a:p>
                  </a:txBody>
                  <a:tcPr>
                    <a:lnL w="12700" cmpd="sng">
                      <a:noFill/>
                      <a:prstDash val="solid"/>
                    </a:lnL>
                    <a:lnT w="12700" cmpd="sng">
                      <a:noFill/>
                      <a:prstDash val="solid"/>
                    </a:lnT>
                  </a:tcPr>
                </a:tc>
                <a:extLst>
                  <a:ext uri="{0D108BD9-81ED-4DB2-BD59-A6C34878D82A}">
                    <a16:rowId xmlns:a16="http://schemas.microsoft.com/office/drawing/2014/main" val="2380627022"/>
                  </a:ext>
                </a:extLst>
              </a:tr>
              <a:tr h="209272">
                <a:tc>
                  <a:txBody>
                    <a:bodyPr/>
                    <a:lstStyle/>
                    <a:p>
                      <a:pPr algn="ctr">
                        <a:lnSpc>
                          <a:spcPct val="115000"/>
                        </a:lnSpc>
                        <a:spcBef>
                          <a:spcPts val="200"/>
                        </a:spcBef>
                        <a:spcAft>
                          <a:spcPts val="200"/>
                        </a:spcAft>
                      </a:pPr>
                      <a:r>
                        <a:rPr lang="en-ZA" sz="1400" b="1" noProof="0"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26717" marR="267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Bef>
                          <a:spcPts val="200"/>
                        </a:spcBef>
                        <a:spcAft>
                          <a:spcPts val="200"/>
                        </a:spcAft>
                      </a:pPr>
                      <a:r>
                        <a:rPr lang="en-ZA" sz="1400" noProof="0" dirty="0">
                          <a:effectLst/>
                          <a:latin typeface="Calibri" panose="020F0502020204030204" pitchFamily="34" charset="0"/>
                          <a:ea typeface="Calibri" panose="020F0502020204030204" pitchFamily="34" charset="0"/>
                          <a:cs typeface="Times New Roman" panose="02020603050405020304" pitchFamily="18" charset="0"/>
                        </a:rPr>
                        <a:t>&gt;40%</a:t>
                      </a:r>
                    </a:p>
                  </a:txBody>
                  <a:tcPr marL="26717" marR="26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Bef>
                          <a:spcPts val="200"/>
                        </a:spcBef>
                        <a:spcAft>
                          <a:spcPts val="200"/>
                        </a:spcAft>
                      </a:pPr>
                      <a:r>
                        <a:rPr lang="en-ZA" sz="1400" noProof="0" dirty="0">
                          <a:effectLst/>
                          <a:latin typeface="Calibri" panose="020F0502020204030204" pitchFamily="34" charset="0"/>
                          <a:ea typeface="Calibri" panose="020F0502020204030204" pitchFamily="34" charset="0"/>
                          <a:cs typeface="Times New Roman" panose="02020603050405020304" pitchFamily="18" charset="0"/>
                        </a:rPr>
                        <a:t>Extremely poor </a:t>
                      </a:r>
                    </a:p>
                  </a:txBody>
                  <a:tcPr marL="26717" marR="26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83857041"/>
                  </a:ext>
                </a:extLst>
              </a:tr>
              <a:tr h="317065">
                <a:tc>
                  <a:txBody>
                    <a:bodyPr/>
                    <a:lstStyle/>
                    <a:p>
                      <a:pPr algn="ctr">
                        <a:lnSpc>
                          <a:spcPct val="115000"/>
                        </a:lnSpc>
                        <a:spcBef>
                          <a:spcPts val="200"/>
                        </a:spcBef>
                        <a:spcAft>
                          <a:spcPts val="200"/>
                        </a:spcAft>
                      </a:pPr>
                      <a:r>
                        <a:rPr lang="en-ZA" sz="1400" b="1" noProof="0"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26717" marR="267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Bef>
                          <a:spcPts val="200"/>
                        </a:spcBef>
                        <a:spcAft>
                          <a:spcPts val="200"/>
                        </a:spcAft>
                      </a:pPr>
                      <a:r>
                        <a:rPr lang="en-ZA" sz="1400" noProof="0" dirty="0">
                          <a:effectLst/>
                          <a:latin typeface="Calibri" panose="020F0502020204030204" pitchFamily="34" charset="0"/>
                          <a:ea typeface="Calibri" panose="020F0502020204030204" pitchFamily="34" charset="0"/>
                          <a:cs typeface="Times New Roman" panose="02020603050405020304" pitchFamily="18" charset="0"/>
                        </a:rPr>
                        <a:t>30-40%</a:t>
                      </a:r>
                    </a:p>
                  </a:txBody>
                  <a:tcPr marL="26717" marR="26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Bef>
                          <a:spcPts val="200"/>
                        </a:spcBef>
                        <a:spcAft>
                          <a:spcPts val="200"/>
                        </a:spcAft>
                      </a:pPr>
                      <a:r>
                        <a:rPr lang="en-ZA" sz="1400" noProof="0" dirty="0">
                          <a:effectLst/>
                          <a:latin typeface="Calibri" panose="020F0502020204030204" pitchFamily="34" charset="0"/>
                          <a:ea typeface="Calibri" panose="020F0502020204030204" pitchFamily="34" charset="0"/>
                          <a:cs typeface="Times New Roman" panose="02020603050405020304" pitchFamily="18" charset="0"/>
                        </a:rPr>
                        <a:t>Poor </a:t>
                      </a:r>
                    </a:p>
                  </a:txBody>
                  <a:tcPr marL="26717" marR="26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18548139"/>
                  </a:ext>
                </a:extLst>
              </a:tr>
              <a:tr h="317065">
                <a:tc>
                  <a:txBody>
                    <a:bodyPr/>
                    <a:lstStyle/>
                    <a:p>
                      <a:pPr algn="ctr">
                        <a:lnSpc>
                          <a:spcPct val="115000"/>
                        </a:lnSpc>
                        <a:spcBef>
                          <a:spcPts val="200"/>
                        </a:spcBef>
                        <a:spcAft>
                          <a:spcPts val="200"/>
                        </a:spcAft>
                      </a:pPr>
                      <a:r>
                        <a:rPr lang="en-ZA" sz="1400" b="1" noProof="0"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26717" marR="267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a:lnSpc>
                          <a:spcPct val="115000"/>
                        </a:lnSpc>
                        <a:spcBef>
                          <a:spcPts val="200"/>
                        </a:spcBef>
                        <a:spcAft>
                          <a:spcPts val="200"/>
                        </a:spcAft>
                      </a:pPr>
                      <a:r>
                        <a:rPr lang="en-ZA" sz="1400" noProof="0" dirty="0">
                          <a:effectLst/>
                          <a:latin typeface="Calibri" panose="020F0502020204030204" pitchFamily="34" charset="0"/>
                          <a:ea typeface="Calibri" panose="020F0502020204030204" pitchFamily="34" charset="0"/>
                          <a:cs typeface="Times New Roman" panose="02020603050405020304" pitchFamily="18" charset="0"/>
                        </a:rPr>
                        <a:t>20-30%</a:t>
                      </a:r>
                    </a:p>
                  </a:txBody>
                  <a:tcPr marL="26717" marR="26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Bef>
                          <a:spcPts val="200"/>
                        </a:spcBef>
                        <a:spcAft>
                          <a:spcPts val="200"/>
                        </a:spcAft>
                      </a:pPr>
                      <a:r>
                        <a:rPr lang="en-ZA" sz="1400" noProof="0" dirty="0">
                          <a:effectLst/>
                          <a:latin typeface="Calibri" panose="020F0502020204030204" pitchFamily="34" charset="0"/>
                          <a:ea typeface="Calibri" panose="020F0502020204030204" pitchFamily="34" charset="0"/>
                          <a:cs typeface="Times New Roman" panose="02020603050405020304" pitchFamily="18" charset="0"/>
                        </a:rPr>
                        <a:t>Average </a:t>
                      </a:r>
                    </a:p>
                  </a:txBody>
                  <a:tcPr marL="26717" marR="26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42524776"/>
                  </a:ext>
                </a:extLst>
              </a:tr>
              <a:tr h="317065">
                <a:tc>
                  <a:txBody>
                    <a:bodyPr/>
                    <a:lstStyle/>
                    <a:p>
                      <a:pPr algn="ctr">
                        <a:lnSpc>
                          <a:spcPct val="115000"/>
                        </a:lnSpc>
                        <a:spcBef>
                          <a:spcPts val="200"/>
                        </a:spcBef>
                        <a:spcAft>
                          <a:spcPts val="200"/>
                        </a:spcAft>
                      </a:pPr>
                      <a:r>
                        <a:rPr lang="en-ZA" sz="1400" b="1" noProof="0"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26717" marR="267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a:lnSpc>
                          <a:spcPct val="115000"/>
                        </a:lnSpc>
                        <a:spcBef>
                          <a:spcPts val="200"/>
                        </a:spcBef>
                        <a:spcAft>
                          <a:spcPts val="200"/>
                        </a:spcAft>
                      </a:pPr>
                      <a:r>
                        <a:rPr lang="en-ZA" sz="1400" noProof="0" dirty="0">
                          <a:effectLst/>
                          <a:latin typeface="Calibri" panose="020F0502020204030204" pitchFamily="34" charset="0"/>
                          <a:ea typeface="Calibri" panose="020F0502020204030204" pitchFamily="34" charset="0"/>
                          <a:cs typeface="Times New Roman" panose="02020603050405020304" pitchFamily="18" charset="0"/>
                        </a:rPr>
                        <a:t>10-20%</a:t>
                      </a:r>
                    </a:p>
                  </a:txBody>
                  <a:tcPr marL="26717" marR="26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Bef>
                          <a:spcPts val="200"/>
                        </a:spcBef>
                        <a:spcAft>
                          <a:spcPts val="200"/>
                        </a:spcAft>
                      </a:pPr>
                      <a:r>
                        <a:rPr lang="en-ZA" sz="1400" noProof="0" dirty="0">
                          <a:effectLst/>
                          <a:latin typeface="Calibri" panose="020F0502020204030204" pitchFamily="34" charset="0"/>
                          <a:ea typeface="Calibri" panose="020F0502020204030204" pitchFamily="34" charset="0"/>
                          <a:cs typeface="Times New Roman" panose="02020603050405020304" pitchFamily="18" charset="0"/>
                        </a:rPr>
                        <a:t>Good </a:t>
                      </a:r>
                    </a:p>
                  </a:txBody>
                  <a:tcPr marL="26717" marR="26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61016189"/>
                  </a:ext>
                </a:extLst>
              </a:tr>
              <a:tr h="209272">
                <a:tc>
                  <a:txBody>
                    <a:bodyPr/>
                    <a:lstStyle/>
                    <a:p>
                      <a:pPr algn="ctr">
                        <a:lnSpc>
                          <a:spcPct val="115000"/>
                        </a:lnSpc>
                        <a:spcBef>
                          <a:spcPts val="200"/>
                        </a:spcBef>
                        <a:spcAft>
                          <a:spcPts val="200"/>
                        </a:spcAft>
                      </a:pPr>
                      <a:r>
                        <a:rPr lang="en-ZA" sz="1400" b="1" noProof="0"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26717" marR="267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Bef>
                          <a:spcPts val="200"/>
                        </a:spcBef>
                        <a:spcAft>
                          <a:spcPts val="200"/>
                        </a:spcAft>
                      </a:pPr>
                      <a:r>
                        <a:rPr lang="en-ZA" sz="1400" noProof="0" dirty="0">
                          <a:effectLst/>
                          <a:latin typeface="Calibri" panose="020F0502020204030204" pitchFamily="34" charset="0"/>
                          <a:ea typeface="Calibri" panose="020F0502020204030204" pitchFamily="34" charset="0"/>
                          <a:cs typeface="Times New Roman" panose="02020603050405020304" pitchFamily="18" charset="0"/>
                        </a:rPr>
                        <a:t>&lt;10%</a:t>
                      </a:r>
                    </a:p>
                  </a:txBody>
                  <a:tcPr marL="26717" marR="26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Bef>
                          <a:spcPts val="200"/>
                        </a:spcBef>
                        <a:spcAft>
                          <a:spcPts val="200"/>
                        </a:spcAft>
                      </a:pPr>
                      <a:r>
                        <a:rPr lang="en-ZA" sz="1400" noProof="0" dirty="0">
                          <a:effectLst/>
                          <a:latin typeface="Calibri" panose="020F0502020204030204" pitchFamily="34" charset="0"/>
                          <a:ea typeface="Calibri" panose="020F0502020204030204" pitchFamily="34" charset="0"/>
                          <a:cs typeface="Times New Roman" panose="02020603050405020304" pitchFamily="18" charset="0"/>
                        </a:rPr>
                        <a:t>Excellent</a:t>
                      </a:r>
                    </a:p>
                  </a:txBody>
                  <a:tcPr marL="26717" marR="26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77561214"/>
                  </a:ext>
                </a:extLst>
              </a:tr>
            </a:tbl>
          </a:graphicData>
        </a:graphic>
      </p:graphicFrame>
    </p:spTree>
    <p:extLst>
      <p:ext uri="{BB962C8B-B14F-4D97-AF65-F5344CB8AC3E}">
        <p14:creationId xmlns:p14="http://schemas.microsoft.com/office/powerpoint/2010/main" val="1271012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67A12-DB5E-CDA7-D319-9349A1A15BD4}"/>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41BCE363-DD28-B71F-DC6F-5D80D5FF7B32}"/>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4</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A7743B78-27A8-610C-255D-671770B6FE14}"/>
              </a:ext>
            </a:extLst>
          </p:cNvPr>
          <p:cNvSpPr txBox="1">
            <a:spLocks/>
          </p:cNvSpPr>
          <p:nvPr/>
        </p:nvSpPr>
        <p:spPr bwMode="auto">
          <a:xfrm>
            <a:off x="467065" y="305430"/>
            <a:ext cx="11724935" cy="39852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800" b="1" dirty="0">
                <a:solidFill>
                  <a:schemeClr val="tx2"/>
                </a:solidFill>
                <a:cs typeface="Arial" charset="0"/>
              </a:rPr>
              <a:t>Key issues</a:t>
            </a:r>
          </a:p>
        </p:txBody>
      </p:sp>
      <p:sp>
        <p:nvSpPr>
          <p:cNvPr id="2" name="TextBox 1">
            <a:extLst>
              <a:ext uri="{FF2B5EF4-FFF2-40B4-BE49-F238E27FC236}">
                <a16:creationId xmlns:a16="http://schemas.microsoft.com/office/drawing/2014/main" id="{0649B2E3-9846-E27A-A159-2EF258405C2C}"/>
              </a:ext>
            </a:extLst>
          </p:cNvPr>
          <p:cNvSpPr txBox="1"/>
          <p:nvPr/>
        </p:nvSpPr>
        <p:spPr>
          <a:xfrm>
            <a:off x="467065" y="941024"/>
            <a:ext cx="11430590" cy="4446730"/>
          </a:xfrm>
          <a:prstGeom prst="rect">
            <a:avLst/>
          </a:prstGeom>
          <a:noFill/>
        </p:spPr>
        <p:txBody>
          <a:bodyPr wrap="square" rtlCol="0">
            <a:spAutoFit/>
          </a:bodyPr>
          <a:lstStyle/>
          <a:p>
            <a:pPr>
              <a:lnSpc>
                <a:spcPct val="200000"/>
              </a:lnSpc>
            </a:pPr>
            <a:r>
              <a:rPr lang="en-ZA" dirty="0"/>
              <a:t>More than a third of all WSAs have:</a:t>
            </a:r>
          </a:p>
          <a:p>
            <a:pPr marL="285750" indent="-285750">
              <a:lnSpc>
                <a:spcPct val="200000"/>
              </a:lnSpc>
              <a:buFont typeface="Arial" panose="020B0604020202020204" pitchFamily="34" charset="0"/>
              <a:buChar char="•"/>
            </a:pPr>
            <a:r>
              <a:rPr lang="en-ZA" dirty="0"/>
              <a:t>Put Non-revenue and Water Conservation and Demand Management programmes in place</a:t>
            </a:r>
          </a:p>
          <a:p>
            <a:pPr marL="285750" indent="-285750">
              <a:lnSpc>
                <a:spcPct val="200000"/>
              </a:lnSpc>
              <a:buFont typeface="Arial" panose="020B0604020202020204" pitchFamily="34" charset="0"/>
              <a:buChar char="•"/>
            </a:pPr>
            <a:r>
              <a:rPr lang="en-ZA" dirty="0"/>
              <a:t>Have updated indigent registers</a:t>
            </a:r>
          </a:p>
          <a:p>
            <a:pPr marL="285750" indent="-285750">
              <a:lnSpc>
                <a:spcPct val="200000"/>
              </a:lnSpc>
              <a:buFont typeface="Arial" panose="020B0604020202020204" pitchFamily="34" charset="0"/>
              <a:buChar char="•"/>
            </a:pPr>
            <a:r>
              <a:rPr lang="en-ZA" dirty="0"/>
              <a:t>Submitted Corrective Action Plans for critical systems identified in Blue Green and No Drop reports</a:t>
            </a:r>
          </a:p>
          <a:p>
            <a:pPr marL="285750" indent="-285750">
              <a:lnSpc>
                <a:spcPct val="200000"/>
              </a:lnSpc>
              <a:buFont typeface="Arial" panose="020B0604020202020204" pitchFamily="34" charset="0"/>
              <a:buChar char="•"/>
            </a:pPr>
            <a:endParaRPr lang="en-ZA" dirty="0"/>
          </a:p>
          <a:p>
            <a:pPr marL="285750" indent="-285750">
              <a:lnSpc>
                <a:spcPct val="200000"/>
              </a:lnSpc>
              <a:buFont typeface="Arial" panose="020B0604020202020204" pitchFamily="34" charset="0"/>
              <a:buChar char="•"/>
            </a:pPr>
            <a:r>
              <a:rPr lang="en-ZA" dirty="0"/>
              <a:t>More than a third of all WSAs have not started with ringfencing nor the implementation of a utility model</a:t>
            </a:r>
          </a:p>
          <a:p>
            <a:pPr marL="285750" indent="-285750">
              <a:lnSpc>
                <a:spcPct val="200000"/>
              </a:lnSpc>
              <a:buFont typeface="Arial" panose="020B0604020202020204" pitchFamily="34" charset="0"/>
              <a:buChar char="•"/>
            </a:pPr>
            <a:r>
              <a:rPr lang="en-ZA" dirty="0"/>
              <a:t>Corrective Action Plans are in place but implementation is insufficient</a:t>
            </a:r>
          </a:p>
          <a:p>
            <a:pPr marL="285750" indent="-285750">
              <a:lnSpc>
                <a:spcPct val="200000"/>
              </a:lnSpc>
              <a:buFont typeface="Arial" panose="020B0604020202020204" pitchFamily="34" charset="0"/>
              <a:buChar char="•"/>
            </a:pPr>
            <a:r>
              <a:rPr lang="en-ZA" dirty="0"/>
              <a:t>Non-Revenue Water plans have been prepared but again implementation is insufficient</a:t>
            </a:r>
          </a:p>
        </p:txBody>
      </p:sp>
    </p:spTree>
    <p:extLst>
      <p:ext uri="{BB962C8B-B14F-4D97-AF65-F5344CB8AC3E}">
        <p14:creationId xmlns:p14="http://schemas.microsoft.com/office/powerpoint/2010/main" val="7381794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5CE2C-D56B-9051-4E4D-8623E1156C0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00F23D-7D38-1A8E-49A2-848ED83024D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53EDE0-7BCA-4CDF-9A43-1C4B031A103C}" type="slidenum">
              <a:rPr kumimoji="0" lang="en-US" sz="135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US" sz="135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4" name="TextBox 3">
            <a:extLst>
              <a:ext uri="{FF2B5EF4-FFF2-40B4-BE49-F238E27FC236}">
                <a16:creationId xmlns:a16="http://schemas.microsoft.com/office/drawing/2014/main" id="{D776343A-3C87-9F2C-C625-DA8CF330A144}"/>
              </a:ext>
            </a:extLst>
          </p:cNvPr>
          <p:cNvSpPr txBox="1"/>
          <p:nvPr/>
        </p:nvSpPr>
        <p:spPr>
          <a:xfrm>
            <a:off x="3048000" y="2828836"/>
            <a:ext cx="609600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TextBox 2">
            <a:extLst>
              <a:ext uri="{FF2B5EF4-FFF2-40B4-BE49-F238E27FC236}">
                <a16:creationId xmlns:a16="http://schemas.microsoft.com/office/drawing/2014/main" id="{DC57F89F-B63D-9385-A951-76BD26913D21}"/>
              </a:ext>
            </a:extLst>
          </p:cNvPr>
          <p:cNvSpPr txBox="1"/>
          <p:nvPr/>
        </p:nvSpPr>
        <p:spPr>
          <a:xfrm>
            <a:off x="310538" y="354561"/>
            <a:ext cx="1188146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Distribution of Water Services Authorities in 2024 Water Summit and 2025 Water and Sanitation Indaba</a:t>
            </a:r>
          </a:p>
        </p:txBody>
      </p:sp>
      <p:sp>
        <p:nvSpPr>
          <p:cNvPr id="6" name="TextBox 5">
            <a:extLst>
              <a:ext uri="{FF2B5EF4-FFF2-40B4-BE49-F238E27FC236}">
                <a16:creationId xmlns:a16="http://schemas.microsoft.com/office/drawing/2014/main" id="{11647A4F-4C96-2E00-362B-4394D32047E7}"/>
              </a:ext>
            </a:extLst>
          </p:cNvPr>
          <p:cNvSpPr txBox="1"/>
          <p:nvPr/>
        </p:nvSpPr>
        <p:spPr>
          <a:xfrm>
            <a:off x="196362" y="1295083"/>
            <a:ext cx="11660358" cy="3724096"/>
          </a:xfrm>
          <a:prstGeom prst="rect">
            <a:avLst/>
          </a:prstGeom>
          <a:noFill/>
        </p:spPr>
        <p:txBody>
          <a:bodyPr wrap="square">
            <a:spAutoFit/>
          </a:bodyPr>
          <a:lstStyle/>
          <a:p>
            <a:pPr marL="457200" indent="-282575">
              <a:spcBef>
                <a:spcPts val="400"/>
              </a:spcBef>
              <a:buFont typeface="Arial" panose="020B0604020202020204" pitchFamily="34" charset="0"/>
              <a:buChar char="•"/>
            </a:pPr>
            <a:r>
              <a:rPr lang="en-ZA" dirty="0"/>
              <a:t>Water Service Authorities were grouped based on performance measured in the 2023 Full Blue Drop and 2022 Full Green Drop (2024) assessments</a:t>
            </a:r>
          </a:p>
          <a:p>
            <a:pPr marL="914400" lvl="1" indent="-282575" algn="just">
              <a:spcBef>
                <a:spcPts val="400"/>
              </a:spcBef>
              <a:buFont typeface="Arial" panose="020B0604020202020204" pitchFamily="34" charset="0"/>
              <a:buChar char="•"/>
            </a:pPr>
            <a:r>
              <a:rPr lang="en-ZA" dirty="0"/>
              <a:t>Group 1 (2a) This group consists of 67 municipalities that scored critical on average across their water supply systems and/or wastewater systems in the above mentioned assessments</a:t>
            </a:r>
          </a:p>
          <a:p>
            <a:pPr marL="914400" lvl="1" indent="-282575" algn="just">
              <a:spcBef>
                <a:spcPts val="400"/>
              </a:spcBef>
              <a:buFont typeface="Arial" panose="020B0604020202020204" pitchFamily="34" charset="0"/>
              <a:buChar char="•"/>
            </a:pPr>
            <a:r>
              <a:rPr lang="en-ZA" dirty="0">
                <a:solidFill>
                  <a:prstClr val="black"/>
                </a:solidFill>
              </a:rPr>
              <a:t>Group 2 (2b) This group consist of thirty-eight municipalities that scored poor on average across their water  supply systems and/or wastewater supply systems </a:t>
            </a:r>
            <a:r>
              <a:rPr lang="en-ZA" dirty="0"/>
              <a:t>in the above mentioned assessments</a:t>
            </a:r>
            <a:endParaRPr lang="en-ZA" dirty="0">
              <a:solidFill>
                <a:prstClr val="black"/>
              </a:solidFill>
            </a:endParaRPr>
          </a:p>
          <a:p>
            <a:pPr marL="914400" lvl="1" indent="-282575" algn="just">
              <a:spcBef>
                <a:spcPts val="400"/>
              </a:spcBef>
              <a:buFont typeface="Arial" panose="020B0604020202020204" pitchFamily="34" charset="0"/>
              <a:buChar char="•"/>
            </a:pPr>
            <a:r>
              <a:rPr lang="en-ZA" dirty="0"/>
              <a:t>Group 3 (2c in 2025) This group consists of 27 municipalities that scored average across their water supply systems in the above mentioned assessments</a:t>
            </a:r>
          </a:p>
          <a:p>
            <a:pPr marL="914400" lvl="1" indent="-282575" algn="just">
              <a:spcBef>
                <a:spcPts val="400"/>
              </a:spcBef>
              <a:buFont typeface="Arial" panose="020B0604020202020204" pitchFamily="34" charset="0"/>
              <a:buChar char="•"/>
            </a:pPr>
            <a:r>
              <a:rPr lang="en-ZA" dirty="0"/>
              <a:t>Group 4 (2d in 2025): This group consist of twelve municipalities which either scored good or excellent on average across their water supply systems and wastewater systems in the above mentioned assessments</a:t>
            </a:r>
          </a:p>
          <a:p>
            <a:pPr marL="914400" lvl="1" indent="-282575" algn="just">
              <a:spcBef>
                <a:spcPts val="400"/>
              </a:spcBef>
              <a:buFont typeface="Arial" panose="020B0604020202020204" pitchFamily="34" charset="0"/>
              <a:buChar char="•"/>
            </a:pPr>
            <a:endParaRPr lang="en-ZA" dirty="0"/>
          </a:p>
          <a:p>
            <a:pPr marL="460375" indent="-285750" algn="just">
              <a:spcBef>
                <a:spcPts val="400"/>
              </a:spcBef>
              <a:buFont typeface="Arial" panose="020B0604020202020204" pitchFamily="34" charset="0"/>
              <a:buChar char="•"/>
            </a:pPr>
            <a:r>
              <a:rPr lang="en-ZA" dirty="0"/>
              <a:t>The provincial reports provided today reflects all four groups within the relevant provincial boundary</a:t>
            </a:r>
          </a:p>
        </p:txBody>
      </p:sp>
    </p:spTree>
    <p:extLst>
      <p:ext uri="{BB962C8B-B14F-4D97-AF65-F5344CB8AC3E}">
        <p14:creationId xmlns:p14="http://schemas.microsoft.com/office/powerpoint/2010/main" val="15829214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D1447-6939-AB0A-CB7D-F007224E601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1DF77C-C682-7572-20F2-9F87EB3AFE9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53EDE0-7BCA-4CDF-9A43-1C4B031A103C}" type="slidenum">
              <a:rPr kumimoji="0" lang="en-US" sz="135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US" sz="135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4" name="TextBox 3">
            <a:extLst>
              <a:ext uri="{FF2B5EF4-FFF2-40B4-BE49-F238E27FC236}">
                <a16:creationId xmlns:a16="http://schemas.microsoft.com/office/drawing/2014/main" id="{F4B4309B-9951-D27E-9D87-160EE5A159A3}"/>
              </a:ext>
            </a:extLst>
          </p:cNvPr>
          <p:cNvSpPr txBox="1"/>
          <p:nvPr/>
        </p:nvSpPr>
        <p:spPr>
          <a:xfrm>
            <a:off x="3048000" y="2828836"/>
            <a:ext cx="609600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graphicFrame>
        <p:nvGraphicFramePr>
          <p:cNvPr id="11" name="Chart 10">
            <a:extLst>
              <a:ext uri="{FF2B5EF4-FFF2-40B4-BE49-F238E27FC236}">
                <a16:creationId xmlns:a16="http://schemas.microsoft.com/office/drawing/2014/main" id="{4CB88A24-C5E7-9583-6CCA-C468E3FF45BF}"/>
              </a:ext>
            </a:extLst>
          </p:cNvPr>
          <p:cNvGraphicFramePr/>
          <p:nvPr>
            <p:extLst>
              <p:ext uri="{D42A27DB-BD31-4B8C-83A1-F6EECF244321}">
                <p14:modId xmlns:p14="http://schemas.microsoft.com/office/powerpoint/2010/main" val="1878220252"/>
              </p:ext>
            </p:extLst>
          </p:nvPr>
        </p:nvGraphicFramePr>
        <p:xfrm>
          <a:off x="609600" y="2626748"/>
          <a:ext cx="11386038" cy="391216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014CA348-14B5-C5D6-1AF9-32A6A4EBA325}"/>
              </a:ext>
            </a:extLst>
          </p:cNvPr>
          <p:cNvSpPr txBox="1"/>
          <p:nvPr/>
        </p:nvSpPr>
        <p:spPr>
          <a:xfrm>
            <a:off x="155269" y="451954"/>
            <a:ext cx="1188146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Distribution of Water Services Authorities in 2024 Water Summit and 2025 Water and Sanitation Indaba</a:t>
            </a:r>
          </a:p>
        </p:txBody>
      </p:sp>
      <p:graphicFrame>
        <p:nvGraphicFramePr>
          <p:cNvPr id="5" name="Table 4">
            <a:extLst>
              <a:ext uri="{FF2B5EF4-FFF2-40B4-BE49-F238E27FC236}">
                <a16:creationId xmlns:a16="http://schemas.microsoft.com/office/drawing/2014/main" id="{9C7363EC-E871-9465-FABB-A05C1E793117}"/>
              </a:ext>
            </a:extLst>
          </p:cNvPr>
          <p:cNvGraphicFramePr>
            <a:graphicFrameLocks noGrp="1"/>
          </p:cNvGraphicFramePr>
          <p:nvPr>
            <p:extLst>
              <p:ext uri="{D42A27DB-BD31-4B8C-83A1-F6EECF244321}">
                <p14:modId xmlns:p14="http://schemas.microsoft.com/office/powerpoint/2010/main" val="1343703501"/>
              </p:ext>
            </p:extLst>
          </p:nvPr>
        </p:nvGraphicFramePr>
        <p:xfrm>
          <a:off x="196362" y="781921"/>
          <a:ext cx="11548600" cy="2470931"/>
        </p:xfrm>
        <a:graphic>
          <a:graphicData uri="http://schemas.openxmlformats.org/drawingml/2006/table">
            <a:tbl>
              <a:tblPr firstRow="1" bandRow="1">
                <a:tableStyleId>{5C22544A-7EE6-4342-B048-85BDC9FD1C3A}</a:tableStyleId>
              </a:tblPr>
              <a:tblGrid>
                <a:gridCol w="2546838">
                  <a:extLst>
                    <a:ext uri="{9D8B030D-6E8A-4147-A177-3AD203B41FA5}">
                      <a16:colId xmlns:a16="http://schemas.microsoft.com/office/drawing/2014/main" val="882341025"/>
                    </a:ext>
                  </a:extLst>
                </a:gridCol>
                <a:gridCol w="2560320">
                  <a:extLst>
                    <a:ext uri="{9D8B030D-6E8A-4147-A177-3AD203B41FA5}">
                      <a16:colId xmlns:a16="http://schemas.microsoft.com/office/drawing/2014/main" val="865658057"/>
                    </a:ext>
                  </a:extLst>
                </a:gridCol>
                <a:gridCol w="4053840">
                  <a:extLst>
                    <a:ext uri="{9D8B030D-6E8A-4147-A177-3AD203B41FA5}">
                      <a16:colId xmlns:a16="http://schemas.microsoft.com/office/drawing/2014/main" val="849446558"/>
                    </a:ext>
                  </a:extLst>
                </a:gridCol>
                <a:gridCol w="2387602">
                  <a:extLst>
                    <a:ext uri="{9D8B030D-6E8A-4147-A177-3AD203B41FA5}">
                      <a16:colId xmlns:a16="http://schemas.microsoft.com/office/drawing/2014/main" val="2398093287"/>
                    </a:ext>
                  </a:extLst>
                </a:gridCol>
              </a:tblGrid>
              <a:tr h="396197">
                <a:tc>
                  <a:txBody>
                    <a:bodyPr/>
                    <a:lstStyle/>
                    <a:p>
                      <a:r>
                        <a:rPr lang="en-ZA" dirty="0"/>
                        <a:t>Summit Group Nr (2024)</a:t>
                      </a:r>
                    </a:p>
                  </a:txBody>
                  <a:tcPr/>
                </a:tc>
                <a:tc>
                  <a:txBody>
                    <a:bodyPr/>
                    <a:lstStyle/>
                    <a:p>
                      <a:r>
                        <a:rPr lang="en-ZA" dirty="0"/>
                        <a:t>Indaba Group Nr (2025)</a:t>
                      </a:r>
                    </a:p>
                  </a:txBody>
                  <a:tcPr/>
                </a:tc>
                <a:tc>
                  <a:txBody>
                    <a:bodyPr/>
                    <a:lstStyle/>
                    <a:p>
                      <a:r>
                        <a:rPr lang="en-ZA" dirty="0"/>
                        <a:t>Description</a:t>
                      </a:r>
                    </a:p>
                  </a:txBody>
                  <a:tcPr/>
                </a:tc>
                <a:tc>
                  <a:txBody>
                    <a:bodyPr/>
                    <a:lstStyle/>
                    <a:p>
                      <a:r>
                        <a:rPr lang="en-ZA" dirty="0"/>
                        <a:t>Number of WSAs</a:t>
                      </a:r>
                    </a:p>
                  </a:txBody>
                  <a:tcPr/>
                </a:tc>
                <a:extLst>
                  <a:ext uri="{0D108BD9-81ED-4DB2-BD59-A6C34878D82A}">
                    <a16:rowId xmlns:a16="http://schemas.microsoft.com/office/drawing/2014/main" val="1401750738"/>
                  </a:ext>
                </a:extLst>
              </a:tr>
              <a:tr h="478218">
                <a:tc>
                  <a:txBody>
                    <a:bodyPr/>
                    <a:lstStyle/>
                    <a:p>
                      <a:pPr algn="ctr"/>
                      <a:r>
                        <a:rPr lang="en-ZA" dirty="0"/>
                        <a:t> 1 </a:t>
                      </a:r>
                    </a:p>
                  </a:txBody>
                  <a:tcPr/>
                </a:tc>
                <a:tc>
                  <a:txBody>
                    <a:bodyPr/>
                    <a:lstStyle/>
                    <a:p>
                      <a:pPr algn="ctr"/>
                      <a:r>
                        <a:rPr lang="en-ZA" dirty="0"/>
                        <a:t>2a </a:t>
                      </a:r>
                    </a:p>
                  </a:txBody>
                  <a:tcPr/>
                </a:tc>
                <a:tc>
                  <a:txBody>
                    <a:bodyPr/>
                    <a:lstStyle/>
                    <a:p>
                      <a:r>
                        <a:rPr lang="en-ZA" dirty="0"/>
                        <a:t>WSAs that scored critical on average</a:t>
                      </a:r>
                    </a:p>
                  </a:txBody>
                  <a:tcPr/>
                </a:tc>
                <a:tc>
                  <a:txBody>
                    <a:bodyPr/>
                    <a:lstStyle/>
                    <a:p>
                      <a:pPr algn="ctr"/>
                      <a:r>
                        <a:rPr lang="en-ZA" dirty="0"/>
                        <a:t>69</a:t>
                      </a:r>
                    </a:p>
                  </a:txBody>
                  <a:tcPr/>
                </a:tc>
                <a:extLst>
                  <a:ext uri="{0D108BD9-81ED-4DB2-BD59-A6C34878D82A}">
                    <a16:rowId xmlns:a16="http://schemas.microsoft.com/office/drawing/2014/main" val="4259972912"/>
                  </a:ext>
                </a:extLst>
              </a:tr>
              <a:tr h="478218">
                <a:tc>
                  <a:txBody>
                    <a:bodyPr/>
                    <a:lstStyle/>
                    <a:p>
                      <a:pPr algn="ctr"/>
                      <a:r>
                        <a:rPr lang="en-ZA" dirty="0"/>
                        <a:t>2</a:t>
                      </a:r>
                    </a:p>
                  </a:txBody>
                  <a:tcPr/>
                </a:tc>
                <a:tc>
                  <a:txBody>
                    <a:bodyPr/>
                    <a:lstStyle/>
                    <a:p>
                      <a:pPr algn="ctr"/>
                      <a:r>
                        <a:rPr lang="en-ZA" dirty="0"/>
                        <a:t>2b</a:t>
                      </a:r>
                    </a:p>
                  </a:txBody>
                  <a:tcPr/>
                </a:tc>
                <a:tc>
                  <a:txBody>
                    <a:bodyPr/>
                    <a:lstStyle/>
                    <a:p>
                      <a:r>
                        <a:rPr lang="en-ZA" dirty="0"/>
                        <a:t>WSAs that scored poor on average</a:t>
                      </a:r>
                    </a:p>
                  </a:txBody>
                  <a:tcPr/>
                </a:tc>
                <a:tc>
                  <a:txBody>
                    <a:bodyPr/>
                    <a:lstStyle/>
                    <a:p>
                      <a:pPr algn="ctr"/>
                      <a:r>
                        <a:rPr lang="en-ZA" dirty="0"/>
                        <a:t>38</a:t>
                      </a:r>
                    </a:p>
                  </a:txBody>
                  <a:tcPr/>
                </a:tc>
                <a:extLst>
                  <a:ext uri="{0D108BD9-81ED-4DB2-BD59-A6C34878D82A}">
                    <a16:rowId xmlns:a16="http://schemas.microsoft.com/office/drawing/2014/main" val="1046888894"/>
                  </a:ext>
                </a:extLst>
              </a:tr>
              <a:tr h="478218">
                <a:tc>
                  <a:txBody>
                    <a:bodyPr/>
                    <a:lstStyle/>
                    <a:p>
                      <a:pPr algn="ctr"/>
                      <a:r>
                        <a:rPr lang="en-ZA" dirty="0"/>
                        <a:t>3</a:t>
                      </a:r>
                    </a:p>
                  </a:txBody>
                  <a:tcPr/>
                </a:tc>
                <a:tc>
                  <a:txBody>
                    <a:bodyPr/>
                    <a:lstStyle/>
                    <a:p>
                      <a:pPr algn="ctr"/>
                      <a:r>
                        <a:rPr lang="en-ZA" dirty="0"/>
                        <a:t>2c</a:t>
                      </a:r>
                    </a:p>
                  </a:txBody>
                  <a:tcPr/>
                </a:tc>
                <a:tc>
                  <a:txBody>
                    <a:bodyPr/>
                    <a:lstStyle/>
                    <a:p>
                      <a:r>
                        <a:rPr lang="en-ZA" dirty="0"/>
                        <a:t>WSAs that scored average on average</a:t>
                      </a:r>
                    </a:p>
                  </a:txBody>
                  <a:tcPr/>
                </a:tc>
                <a:tc>
                  <a:txBody>
                    <a:bodyPr/>
                    <a:lstStyle/>
                    <a:p>
                      <a:pPr algn="ctr"/>
                      <a:r>
                        <a:rPr lang="en-ZA" dirty="0"/>
                        <a:t>27</a:t>
                      </a:r>
                    </a:p>
                  </a:txBody>
                  <a:tcPr/>
                </a:tc>
                <a:extLst>
                  <a:ext uri="{0D108BD9-81ED-4DB2-BD59-A6C34878D82A}">
                    <a16:rowId xmlns:a16="http://schemas.microsoft.com/office/drawing/2014/main" val="2232873656"/>
                  </a:ext>
                </a:extLst>
              </a:tr>
              <a:tr h="478218">
                <a:tc>
                  <a:txBody>
                    <a:bodyPr/>
                    <a:lstStyle/>
                    <a:p>
                      <a:pPr algn="ctr"/>
                      <a:r>
                        <a:rPr lang="en-ZA" dirty="0"/>
                        <a:t>4</a:t>
                      </a:r>
                    </a:p>
                  </a:txBody>
                  <a:tcPr/>
                </a:tc>
                <a:tc>
                  <a:txBody>
                    <a:bodyPr/>
                    <a:lstStyle/>
                    <a:p>
                      <a:pPr algn="ctr"/>
                      <a:r>
                        <a:rPr lang="en-ZA" dirty="0"/>
                        <a:t>2d</a:t>
                      </a:r>
                    </a:p>
                  </a:txBody>
                  <a:tcPr/>
                </a:tc>
                <a:tc>
                  <a:txBody>
                    <a:bodyPr/>
                    <a:lstStyle/>
                    <a:p>
                      <a:r>
                        <a:rPr lang="en-ZA" dirty="0"/>
                        <a:t>WSAs that scored good or excellent on average</a:t>
                      </a:r>
                    </a:p>
                  </a:txBody>
                  <a:tcPr/>
                </a:tc>
                <a:tc>
                  <a:txBody>
                    <a:bodyPr/>
                    <a:lstStyle/>
                    <a:p>
                      <a:pPr algn="ctr"/>
                      <a:r>
                        <a:rPr lang="en-ZA" dirty="0"/>
                        <a:t>12</a:t>
                      </a:r>
                    </a:p>
                  </a:txBody>
                  <a:tcPr/>
                </a:tc>
                <a:extLst>
                  <a:ext uri="{0D108BD9-81ED-4DB2-BD59-A6C34878D82A}">
                    <a16:rowId xmlns:a16="http://schemas.microsoft.com/office/drawing/2014/main" val="1925591527"/>
                  </a:ext>
                </a:extLst>
              </a:tr>
            </a:tbl>
          </a:graphicData>
        </a:graphic>
      </p:graphicFrame>
    </p:spTree>
    <p:extLst>
      <p:ext uri="{BB962C8B-B14F-4D97-AF65-F5344CB8AC3E}">
        <p14:creationId xmlns:p14="http://schemas.microsoft.com/office/powerpoint/2010/main" val="4262924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1576C-8108-17E3-83A2-C83ACE3DD0BF}"/>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DAD3A998-6CC4-2612-6E3C-8DCFC6D51AB8}"/>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5</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6F6FFE63-B659-EC9E-1136-A60A86B9CAAD}"/>
              </a:ext>
            </a:extLst>
          </p:cNvPr>
          <p:cNvSpPr txBox="1">
            <a:spLocks/>
          </p:cNvSpPr>
          <p:nvPr/>
        </p:nvSpPr>
        <p:spPr bwMode="auto">
          <a:xfrm>
            <a:off x="467065" y="305430"/>
            <a:ext cx="11724935" cy="39852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800" b="1" dirty="0">
                <a:solidFill>
                  <a:schemeClr val="tx2"/>
                </a:solidFill>
                <a:cs typeface="Arial" charset="0"/>
              </a:rPr>
              <a:t>Theme 1  Delivery implementation models </a:t>
            </a:r>
          </a:p>
        </p:txBody>
      </p:sp>
      <p:sp>
        <p:nvSpPr>
          <p:cNvPr id="10" name="TextBox 6">
            <a:extLst>
              <a:ext uri="{FF2B5EF4-FFF2-40B4-BE49-F238E27FC236}">
                <a16:creationId xmlns:a16="http://schemas.microsoft.com/office/drawing/2014/main" id="{229383BF-E7D7-8685-FC7D-F68146CA331C}"/>
              </a:ext>
            </a:extLst>
          </p:cNvPr>
          <p:cNvSpPr txBox="1">
            <a:spLocks noChangeArrowheads="1"/>
          </p:cNvSpPr>
          <p:nvPr/>
        </p:nvSpPr>
        <p:spPr bwMode="auto">
          <a:xfrm>
            <a:off x="172721" y="863347"/>
            <a:ext cx="11724934" cy="51898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2900" indent="-342900" algn="just" eaLnBrk="1" hangingPunct="1">
              <a:lnSpc>
                <a:spcPts val="2475"/>
              </a:lnSpc>
              <a:spcAft>
                <a:spcPts val="600"/>
              </a:spcAft>
              <a:buFont typeface="Arial" panose="020B0604020202020204" pitchFamily="34" charset="0"/>
              <a:buChar char="•"/>
            </a:pPr>
            <a:r>
              <a:rPr lang="en-US" sz="1800" dirty="0">
                <a:latin typeface="+mj-lt"/>
                <a:cs typeface="Arial" charset="0"/>
              </a:rPr>
              <a:t>To ensure water security in the country the Department has fully established the catchment management agencies (CMAs). All six CMAs have Boards appointed and are fully operational. These are very important to enable the proper management of water catchments by local water users which in turn is critical for water security</a:t>
            </a:r>
          </a:p>
          <a:p>
            <a:pPr marL="342900" indent="-342900" algn="just" eaLnBrk="1" hangingPunct="1">
              <a:lnSpc>
                <a:spcPts val="2475"/>
              </a:lnSpc>
              <a:spcAft>
                <a:spcPts val="600"/>
              </a:spcAft>
              <a:buFont typeface="Arial" panose="020B0604020202020204" pitchFamily="34" charset="0"/>
              <a:buChar char="•"/>
            </a:pPr>
            <a:r>
              <a:rPr lang="en-US" sz="1800" dirty="0">
                <a:latin typeface="+mj-lt"/>
                <a:cs typeface="Arial" charset="0"/>
              </a:rPr>
              <a:t>DWS is on track to meet the targets and timeframes for full establishment of the South African National Water Resources Infrastructure Agency (NWRIA). Parliament has recently approved the technical amendment of the NWRIA Act.  This amendment was essential to enable the operational and financial structuring of the new agency, particularly its replacement of the Trans-Caledon Tunnel Authority</a:t>
            </a:r>
          </a:p>
          <a:p>
            <a:pPr marL="342900" indent="-342900" algn="just" eaLnBrk="1" hangingPunct="1">
              <a:lnSpc>
                <a:spcPts val="2475"/>
              </a:lnSpc>
              <a:spcAft>
                <a:spcPts val="600"/>
              </a:spcAft>
              <a:buFont typeface="Arial" panose="020B0604020202020204" pitchFamily="34" charset="0"/>
              <a:buChar char="•"/>
            </a:pPr>
            <a:r>
              <a:rPr lang="en-US" sz="1800" dirty="0">
                <a:latin typeface="+mj-lt"/>
                <a:cs typeface="Arial" charset="0"/>
              </a:rPr>
              <a:t>The process of supporting WSAs to engage in Municipal Systems Act Section 78 consultative processes to choose alternative external WSPs has been slow to get off the ground started in October 2025 working with the Water Research Commission </a:t>
            </a:r>
          </a:p>
          <a:p>
            <a:pPr marL="342900" indent="-342900" algn="just" eaLnBrk="1" hangingPunct="1">
              <a:lnSpc>
                <a:spcPts val="2475"/>
              </a:lnSpc>
              <a:spcAft>
                <a:spcPts val="600"/>
              </a:spcAft>
              <a:buFont typeface="Arial" panose="020B0604020202020204" pitchFamily="34" charset="0"/>
              <a:buChar char="•"/>
            </a:pPr>
            <a:r>
              <a:rPr lang="en-US" sz="1800" dirty="0">
                <a:latin typeface="+mj-lt"/>
                <a:cs typeface="Arial" charset="0"/>
              </a:rPr>
              <a:t>All eight Metropolitan Municipalities are participating in the National Treasury Reform of Metropolitan Trading Services Programme, which includes requiring Metropolitan Municipalities to ringfence revenue from the sale of water for the water function.  Very little progress with ringfencing was reported, apart from the metropolitan municipalities</a:t>
            </a:r>
          </a:p>
          <a:p>
            <a:pPr marL="342900" indent="-342900" algn="just" eaLnBrk="1" hangingPunct="1">
              <a:lnSpc>
                <a:spcPts val="2475"/>
              </a:lnSpc>
              <a:spcAft>
                <a:spcPts val="600"/>
              </a:spcAft>
              <a:buFont typeface="Arial" panose="020B0604020202020204" pitchFamily="34" charset="0"/>
              <a:buChar char="•"/>
            </a:pPr>
            <a:r>
              <a:rPr lang="en-US" sz="1800" dirty="0">
                <a:latin typeface="+mj-lt"/>
                <a:cs typeface="Arial" charset="0"/>
              </a:rPr>
              <a:t>Waterboards are being mobilized to provide more assistance to municipalities e.g. </a:t>
            </a:r>
            <a:r>
              <a:rPr lang="en-US" sz="1800" dirty="0" err="1">
                <a:latin typeface="+mj-lt"/>
                <a:cs typeface="Arial" charset="0"/>
              </a:rPr>
              <a:t>uMgeni</a:t>
            </a:r>
            <a:r>
              <a:rPr lang="en-US" sz="1800" dirty="0">
                <a:latin typeface="+mj-lt"/>
                <a:cs typeface="Arial" charset="0"/>
              </a:rPr>
              <a:t>-uThukela WB assisting eThekwini MM with wastewater management</a:t>
            </a:r>
          </a:p>
        </p:txBody>
      </p:sp>
    </p:spTree>
    <p:extLst>
      <p:ext uri="{BB962C8B-B14F-4D97-AF65-F5344CB8AC3E}">
        <p14:creationId xmlns:p14="http://schemas.microsoft.com/office/powerpoint/2010/main" val="478914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FE38A-2360-0459-F4F4-18F68882BB2D}"/>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F2678148-79B6-7F29-5A92-43607D8DA899}"/>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6</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1AF22D59-9613-2341-1DE8-F089DC5B4438}"/>
              </a:ext>
            </a:extLst>
          </p:cNvPr>
          <p:cNvSpPr txBox="1">
            <a:spLocks/>
          </p:cNvSpPr>
          <p:nvPr/>
        </p:nvSpPr>
        <p:spPr bwMode="auto">
          <a:xfrm>
            <a:off x="467065" y="338985"/>
            <a:ext cx="11724935" cy="39852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800" b="1" dirty="0">
                <a:solidFill>
                  <a:schemeClr val="tx2"/>
                </a:solidFill>
                <a:cs typeface="Arial" charset="0"/>
              </a:rPr>
              <a:t>Theme 1  Delivery implementation models (2)</a:t>
            </a:r>
          </a:p>
        </p:txBody>
      </p:sp>
      <p:sp>
        <p:nvSpPr>
          <p:cNvPr id="10" name="TextBox 6">
            <a:extLst>
              <a:ext uri="{FF2B5EF4-FFF2-40B4-BE49-F238E27FC236}">
                <a16:creationId xmlns:a16="http://schemas.microsoft.com/office/drawing/2014/main" id="{343C456E-57AE-799C-FA87-B2817B67816A}"/>
              </a:ext>
            </a:extLst>
          </p:cNvPr>
          <p:cNvSpPr txBox="1">
            <a:spLocks noChangeArrowheads="1"/>
          </p:cNvSpPr>
          <p:nvPr/>
        </p:nvSpPr>
        <p:spPr bwMode="auto">
          <a:xfrm>
            <a:off x="0" y="873027"/>
            <a:ext cx="12001500" cy="59849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2900" indent="-342900" algn="just" eaLnBrk="1" hangingPunct="1">
              <a:lnSpc>
                <a:spcPts val="2475"/>
              </a:lnSpc>
              <a:spcAft>
                <a:spcPts val="600"/>
              </a:spcAft>
              <a:buFont typeface="Arial" panose="020B0604020202020204" pitchFamily="34" charset="0"/>
              <a:buChar char="•"/>
            </a:pPr>
            <a:r>
              <a:rPr lang="en-ZA" sz="1800" dirty="0">
                <a:latin typeface="+mn-lt"/>
                <a:ea typeface="Cambria" panose="02040503050406030204" pitchFamily="18" charset="0"/>
                <a:cs typeface="Times New Roman" panose="02020603050405020304" pitchFamily="18" charset="0"/>
              </a:rPr>
              <a:t>Approximately 60% of WSAs indicate that they have at least initiated processes to separate the Water Services Authority and Water Services Provider function, with most preferring to retain an internal municipal water service provider mechanism</a:t>
            </a:r>
          </a:p>
          <a:p>
            <a:pPr marL="342900" indent="-342900" algn="just" eaLnBrk="1" hangingPunct="1">
              <a:lnSpc>
                <a:spcPts val="2475"/>
              </a:lnSpc>
              <a:spcAft>
                <a:spcPts val="600"/>
              </a:spcAft>
              <a:buFont typeface="Arial" panose="020B0604020202020204" pitchFamily="34" charset="0"/>
              <a:buChar char="•"/>
            </a:pPr>
            <a:r>
              <a:rPr lang="en-US" sz="1800" dirty="0">
                <a:latin typeface="+mn-lt"/>
                <a:cs typeface="Arial" charset="0"/>
              </a:rPr>
              <a:t>DWS has tabled the Water Services Amendment Bill in Parliament. The Bill clarifies functions of WSAs and Water Services Providers (WSPs) at municipal level and provides for the licensing of WSPs by DWS as a mechanism to ensure that WSPs have a minimum level of capability. It also provides for the Minister, as a last resort, to legally require a WSA to appoint a licensed WSP of their choice, when the current WSP fails to make progress towards obtaining a license</a:t>
            </a:r>
          </a:p>
          <a:p>
            <a:pPr marL="342900" indent="-342900" algn="just" eaLnBrk="1" hangingPunct="1">
              <a:lnSpc>
                <a:spcPts val="2475"/>
              </a:lnSpc>
              <a:spcAft>
                <a:spcPts val="600"/>
              </a:spcAft>
              <a:buFont typeface="Arial" panose="020B0604020202020204" pitchFamily="34" charset="0"/>
              <a:buChar char="•"/>
            </a:pPr>
            <a:r>
              <a:rPr lang="en-US" sz="1800" dirty="0">
                <a:latin typeface="+mn-lt"/>
                <a:cs typeface="Arial" charset="0"/>
              </a:rPr>
              <a:t>COGTA is making good progress with the review of the Local Government White Paper</a:t>
            </a:r>
          </a:p>
          <a:p>
            <a:pPr marL="342900" indent="-342900" algn="just" eaLnBrk="1" hangingPunct="1">
              <a:lnSpc>
                <a:spcPts val="2475"/>
              </a:lnSpc>
              <a:spcAft>
                <a:spcPts val="600"/>
              </a:spcAft>
              <a:buFont typeface="Arial" panose="020B0604020202020204" pitchFamily="34" charset="0"/>
              <a:buChar char="•"/>
            </a:pPr>
            <a:r>
              <a:rPr lang="en-US" sz="1800" dirty="0">
                <a:latin typeface="+mn-lt"/>
                <a:ea typeface="Cambria" panose="02040503050406030204" pitchFamily="18" charset="0"/>
                <a:cs typeface="Times New Roman" panose="02020603050405020304" pitchFamily="18" charset="0"/>
              </a:rPr>
              <a:t>Rand Water and Emfuleni Local Municipality have agreed to jointly establish a utility to provide water services in Emfuleni - the Vaal Corporation Water Utility. The utility will be jointly owned by Rand Water and Emfuleni Local Municipality and will operate in terms of a long-term concession contract. The approval of the Minister of Finance has been obtained and processes are under way to have the utility established by July 2026. This model is only replicable for water boards with strong balance sheets – i.e. Rand Water and uMngeni-uThukela Water</a:t>
            </a:r>
          </a:p>
          <a:p>
            <a:pPr marL="342900" indent="-342900" algn="just" eaLnBrk="1" hangingPunct="1">
              <a:lnSpc>
                <a:spcPts val="2475"/>
              </a:lnSpc>
              <a:spcAft>
                <a:spcPts val="600"/>
              </a:spcAft>
              <a:buFont typeface="Arial" panose="020B0604020202020204" pitchFamily="34" charset="0"/>
              <a:buChar char="•"/>
            </a:pPr>
            <a:r>
              <a:rPr lang="en-US" sz="1800" dirty="0">
                <a:latin typeface="+mn-lt"/>
                <a:ea typeface="Cambria" panose="02040503050406030204" pitchFamily="18" charset="0"/>
                <a:cs typeface="Times New Roman" panose="02020603050405020304" pitchFamily="18" charset="0"/>
              </a:rPr>
              <a:t>To ensure that grant expenditure improves, DWS has been increasingly appointing implementing agents with the conversion of direct grants to indirect grants</a:t>
            </a:r>
          </a:p>
          <a:p>
            <a:pPr marL="342900" indent="-342900" algn="just" eaLnBrk="1" hangingPunct="1">
              <a:lnSpc>
                <a:spcPts val="2475"/>
              </a:lnSpc>
              <a:spcAft>
                <a:spcPts val="600"/>
              </a:spcAft>
              <a:buFont typeface="Arial" panose="020B0604020202020204" pitchFamily="34" charset="0"/>
              <a:buChar char="•"/>
            </a:pPr>
            <a:endParaRPr lang="en-US" sz="1800" dirty="0">
              <a:highlight>
                <a:srgbClr val="00FF00"/>
              </a:highlight>
              <a:latin typeface="+mn-lt"/>
              <a:ea typeface="Cambria" panose="02040503050406030204" pitchFamily="18" charset="0"/>
              <a:cs typeface="Times New Roman" panose="02020603050405020304" pitchFamily="18" charset="0"/>
            </a:endParaRPr>
          </a:p>
          <a:p>
            <a:pPr marL="342900" indent="-342900" algn="just" eaLnBrk="1" hangingPunct="1">
              <a:lnSpc>
                <a:spcPts val="2475"/>
              </a:lnSpc>
              <a:spcAft>
                <a:spcPts val="600"/>
              </a:spcAft>
              <a:buFont typeface="Arial" panose="020B0604020202020204" pitchFamily="34" charset="0"/>
              <a:buChar char="•"/>
            </a:pPr>
            <a:endParaRPr lang="en-US" sz="1800" dirty="0">
              <a:latin typeface="+mn-lt"/>
              <a:cs typeface="Arial" charset="0"/>
            </a:endParaRPr>
          </a:p>
        </p:txBody>
      </p:sp>
    </p:spTree>
    <p:extLst>
      <p:ext uri="{BB962C8B-B14F-4D97-AF65-F5344CB8AC3E}">
        <p14:creationId xmlns:p14="http://schemas.microsoft.com/office/powerpoint/2010/main" val="1390488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11AAC-A8AF-D8BE-50B1-81D8D63F35C1}"/>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1F69BD6B-703D-A746-5F23-B630873BF716}"/>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7</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021F163E-A62A-CA9A-8A00-5B737CFE343D}"/>
              </a:ext>
            </a:extLst>
          </p:cNvPr>
          <p:cNvSpPr txBox="1">
            <a:spLocks/>
          </p:cNvSpPr>
          <p:nvPr/>
        </p:nvSpPr>
        <p:spPr bwMode="auto">
          <a:xfrm>
            <a:off x="467065" y="306924"/>
            <a:ext cx="11724935" cy="39852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800" b="1" dirty="0">
                <a:solidFill>
                  <a:schemeClr val="tx2"/>
                </a:solidFill>
                <a:cs typeface="Arial" charset="0"/>
              </a:rPr>
              <a:t>Theme 2: Increasing investment through financing options and ensuring financial viability</a:t>
            </a:r>
          </a:p>
        </p:txBody>
      </p:sp>
      <p:sp>
        <p:nvSpPr>
          <p:cNvPr id="3" name="TextBox 2">
            <a:extLst>
              <a:ext uri="{FF2B5EF4-FFF2-40B4-BE49-F238E27FC236}">
                <a16:creationId xmlns:a16="http://schemas.microsoft.com/office/drawing/2014/main" id="{784F0D69-F3A5-70A3-A90C-40A178D9E3E2}"/>
              </a:ext>
            </a:extLst>
          </p:cNvPr>
          <p:cNvSpPr txBox="1"/>
          <p:nvPr/>
        </p:nvSpPr>
        <p:spPr>
          <a:xfrm>
            <a:off x="157480" y="995966"/>
            <a:ext cx="11877040" cy="5555110"/>
          </a:xfrm>
          <a:prstGeom prst="rect">
            <a:avLst/>
          </a:prstGeom>
          <a:noFill/>
        </p:spPr>
        <p:txBody>
          <a:bodyPr wrap="square">
            <a:spAutoFit/>
          </a:bodyPr>
          <a:lstStyle/>
          <a:p>
            <a:pPr marL="285750" lvl="0" indent="-285750" algn="just">
              <a:lnSpc>
                <a:spcPct val="115000"/>
              </a:lnSpc>
              <a:spcBef>
                <a:spcPts val="600"/>
              </a:spcBef>
              <a:buFont typeface="Arial" panose="020B0604020202020204" pitchFamily="34" charset="0"/>
              <a:buChar char="•"/>
            </a:pPr>
            <a:r>
              <a:rPr lang="en-ZA" dirty="0">
                <a:effectLst/>
                <a:ea typeface="Calibri" panose="020F0502020204030204" pitchFamily="34" charset="0"/>
                <a:cs typeface="Times New Roman" panose="02020603050405020304" pitchFamily="18" charset="0"/>
              </a:rPr>
              <a:t>Two thirds of WSAs that receive bulk water from Water Boards report not paying current invoices in full – defaulting on these arrangements remain a matter of concern</a:t>
            </a:r>
          </a:p>
          <a:p>
            <a:pPr marL="342900" lvl="0" indent="-342900" algn="just">
              <a:lnSpc>
                <a:spcPct val="115000"/>
              </a:lnSpc>
              <a:spcBef>
                <a:spcPts val="600"/>
              </a:spcBef>
              <a:buFont typeface="Arial" panose="020B0604020202020204" pitchFamily="34" charset="0"/>
              <a:buChar char="•"/>
            </a:pPr>
            <a:r>
              <a:rPr lang="en-ZA" dirty="0">
                <a:effectLst/>
                <a:ea typeface="Cambria" panose="02040503050406030204" pitchFamily="18" charset="0"/>
                <a:cs typeface="Times New Roman" panose="02020603050405020304" pitchFamily="18" charset="0"/>
              </a:rPr>
              <a:t>With regards to the debts owed by municipalities to the Water Boards, National Treasury and DWS have been working together to withhold equitable share allocations of the worst performing municipalities in terms of payment of invoices.  This measure is over and above other credit control measures including political engagements between the Minister, MECs for COGTA and Mayors; entering into Two payment agreements, restricting supply or reducing pressure; and, as a last resort, attaching bank accounts.  The withholding of equitable share allocations has had a positive impact and resulted in improved payment of current invoices by a number of municipalities.  This in turn has prevented the bankruptcy of the two Water Boards which were most at risk due to non-payments</a:t>
            </a:r>
          </a:p>
          <a:p>
            <a:pPr marL="342900" lvl="0" indent="-342900" algn="just">
              <a:lnSpc>
                <a:spcPct val="115000"/>
              </a:lnSpc>
              <a:spcBef>
                <a:spcPts val="600"/>
              </a:spcBef>
              <a:buFont typeface="Arial" panose="020B0604020202020204" pitchFamily="34" charset="0"/>
              <a:buChar char="•"/>
            </a:pPr>
            <a:r>
              <a:rPr lang="en-ZA" dirty="0">
                <a:effectLst/>
                <a:ea typeface="Cambria" panose="02040503050406030204" pitchFamily="18" charset="0"/>
                <a:cs typeface="Times New Roman" panose="02020603050405020304" pitchFamily="18" charset="0"/>
              </a:rPr>
              <a:t>Most WSAs indicate that they have non-revenue water reduction programmes in place. The No Drop Progress Report </a:t>
            </a:r>
            <a:r>
              <a:rPr lang="en-ZA" dirty="0">
                <a:ea typeface="Cambria" panose="02040503050406030204" pitchFamily="18" charset="0"/>
                <a:cs typeface="Times New Roman" panose="02020603050405020304" pitchFamily="18" charset="0"/>
              </a:rPr>
              <a:t>indicates that t</a:t>
            </a:r>
            <a:r>
              <a:rPr lang="en-ZA" dirty="0">
                <a:effectLst/>
                <a:ea typeface="Cambria" panose="02040503050406030204" pitchFamily="18" charset="0"/>
                <a:cs typeface="Times New Roman" panose="02020603050405020304" pitchFamily="18" charset="0"/>
              </a:rPr>
              <a:t>hese programmes are not yet resulting in a reduction in non-revenue water</a:t>
            </a:r>
          </a:p>
          <a:p>
            <a:pPr marL="342900" lvl="0" indent="-342900" algn="just">
              <a:lnSpc>
                <a:spcPct val="115000"/>
              </a:lnSpc>
              <a:spcBef>
                <a:spcPts val="600"/>
              </a:spcBef>
              <a:buFont typeface="Arial" panose="020B0604020202020204" pitchFamily="34" charset="0"/>
              <a:buChar char="•"/>
            </a:pPr>
            <a:r>
              <a:rPr lang="en-ZA" dirty="0">
                <a:effectLst/>
                <a:ea typeface="Cambria" panose="02040503050406030204" pitchFamily="18" charset="0"/>
                <a:cs typeface="Times New Roman" panose="02020603050405020304" pitchFamily="18" charset="0"/>
              </a:rPr>
              <a:t>Approximately half of WSAs indicate that they have at least initiated processes to obtain Council approval for the ringfencing of revenues from the sale of water for the water function</a:t>
            </a:r>
          </a:p>
          <a:p>
            <a:pPr marL="342900" indent="-342900" algn="just">
              <a:lnSpc>
                <a:spcPct val="115000"/>
              </a:lnSpc>
              <a:spcBef>
                <a:spcPts val="600"/>
              </a:spcBef>
              <a:buFont typeface="Arial" panose="020B0604020202020204" pitchFamily="34" charset="0"/>
              <a:buChar char="•"/>
            </a:pPr>
            <a:r>
              <a:rPr lang="en-US" dirty="0">
                <a:cs typeface="Arial" charset="0"/>
              </a:rPr>
              <a:t>Most WSAs report progress in reviewing their indigent registers to enable them to provide free basic water to the indigent more effectively</a:t>
            </a:r>
          </a:p>
          <a:p>
            <a:pPr marL="342900" lvl="0" indent="-342900" algn="just">
              <a:lnSpc>
                <a:spcPct val="115000"/>
              </a:lnSpc>
              <a:spcBef>
                <a:spcPts val="600"/>
              </a:spcBef>
              <a:buFont typeface="Arial" panose="020B0604020202020204" pitchFamily="34" charset="0"/>
              <a:buChar char="•"/>
            </a:pPr>
            <a:endParaRPr lang="en-ZA" dirty="0">
              <a:effectLst/>
              <a:highlight>
                <a:srgbClr val="FFFF00"/>
              </a:highlight>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49033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6F53A-B9F0-1554-48FE-E7779707E2FB}"/>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E8DE86C9-DA2C-F8BB-61E9-80DFC8948063}"/>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8</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A428A745-BD19-E785-0A43-F23E3C425F85}"/>
              </a:ext>
            </a:extLst>
          </p:cNvPr>
          <p:cNvSpPr txBox="1">
            <a:spLocks/>
          </p:cNvSpPr>
          <p:nvPr/>
        </p:nvSpPr>
        <p:spPr bwMode="auto">
          <a:xfrm>
            <a:off x="467065" y="243537"/>
            <a:ext cx="11724935" cy="39852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800" b="1" dirty="0">
                <a:solidFill>
                  <a:schemeClr val="tx2"/>
                </a:solidFill>
                <a:cs typeface="Arial" charset="0"/>
              </a:rPr>
              <a:t>Theme 2: Increasing investment through financing options and ensuring financial viability(2)</a:t>
            </a:r>
          </a:p>
        </p:txBody>
      </p:sp>
      <p:sp>
        <p:nvSpPr>
          <p:cNvPr id="3" name="TextBox 2">
            <a:extLst>
              <a:ext uri="{FF2B5EF4-FFF2-40B4-BE49-F238E27FC236}">
                <a16:creationId xmlns:a16="http://schemas.microsoft.com/office/drawing/2014/main" id="{E9E93533-8C54-1E76-AFE7-9B9A5FD21222}"/>
              </a:ext>
            </a:extLst>
          </p:cNvPr>
          <p:cNvSpPr txBox="1"/>
          <p:nvPr/>
        </p:nvSpPr>
        <p:spPr>
          <a:xfrm>
            <a:off x="157480" y="1051222"/>
            <a:ext cx="11877040" cy="6232475"/>
          </a:xfrm>
          <a:prstGeom prst="rect">
            <a:avLst/>
          </a:prstGeom>
          <a:noFill/>
        </p:spPr>
        <p:txBody>
          <a:bodyPr wrap="square">
            <a:spAutoFit/>
          </a:bodyPr>
          <a:lstStyle/>
          <a:p>
            <a:pPr marL="285750" lvl="0" indent="-285750" algn="just">
              <a:spcBef>
                <a:spcPts val="600"/>
              </a:spcBef>
              <a:spcAft>
                <a:spcPts val="600"/>
              </a:spcAft>
              <a:buFont typeface="Arial" panose="020B0604020202020204" pitchFamily="34" charset="0"/>
              <a:buChar char="•"/>
            </a:pPr>
            <a:r>
              <a:rPr lang="en-ZA" dirty="0"/>
              <a:t>DWS has established a Water Partnerships Office in collaboration with the DBSA and SALGA which is supporting WSAs to put in place partnerships with the private sector for bankable projects relating to water reuse, reducing non-revenue water, seawater desalination, and management of wastewater treatment works. A pipeline of projects is in place. </a:t>
            </a:r>
          </a:p>
          <a:p>
            <a:pPr marL="285750" lvl="0" indent="-285750" algn="just">
              <a:spcBef>
                <a:spcPts val="600"/>
              </a:spcBef>
              <a:spcAft>
                <a:spcPts val="600"/>
              </a:spcAft>
              <a:buFont typeface="Arial" panose="020B0604020202020204" pitchFamily="34" charset="0"/>
              <a:buChar char="•"/>
            </a:pPr>
            <a:r>
              <a:rPr lang="en-ZA" dirty="0"/>
              <a:t>The TCTA continues to raise finance on the markets for bankable national water resource infrastructure projects such as Phase II of LHWP</a:t>
            </a:r>
          </a:p>
          <a:p>
            <a:pPr marL="285750" lvl="0" indent="-285750" algn="just">
              <a:spcBef>
                <a:spcPts val="600"/>
              </a:spcBef>
              <a:spcAft>
                <a:spcPts val="600"/>
              </a:spcAft>
              <a:buFont typeface="Arial" panose="020B0604020202020204" pitchFamily="34" charset="0"/>
              <a:buChar char="•"/>
            </a:pPr>
            <a:r>
              <a:rPr lang="en-ZA" dirty="0"/>
              <a:t>DWS and Water Boards are working closely with the Infrastructure Fund to put in place blended finance projects in the water sector. Seven major blended finance projects to the value of R51 billion, of which R28 billion is financed by the private sector, are currently in implementation. The water sector makes up the largest component of blended finance Infrastructure Fund projects</a:t>
            </a:r>
          </a:p>
          <a:p>
            <a:pPr marL="285750" lvl="0" indent="-285750" algn="just">
              <a:spcBef>
                <a:spcPts val="600"/>
              </a:spcBef>
              <a:spcAft>
                <a:spcPts val="600"/>
              </a:spcAft>
              <a:buFont typeface="Arial" panose="020B0604020202020204" pitchFamily="34" charset="0"/>
              <a:buChar char="•"/>
            </a:pPr>
            <a:r>
              <a:rPr lang="en-ZA" dirty="0"/>
              <a:t>More than half (60%) of WSAs report that they are considering or have concluded partnerships with the private sector, however, there has not yet been a marked increase in the number of water and sanitation public private partnerships registered with the PPP unit in National Treasury or the DWS Water Partnerships Office</a:t>
            </a:r>
          </a:p>
          <a:p>
            <a:pPr marL="285750" indent="-285750" algn="just">
              <a:spcBef>
                <a:spcPts val="600"/>
              </a:spcBef>
              <a:spcAft>
                <a:spcPts val="600"/>
              </a:spcAft>
              <a:buFont typeface="Arial" panose="020B0604020202020204" pitchFamily="34" charset="0"/>
              <a:buChar char="•"/>
            </a:pPr>
            <a:r>
              <a:rPr lang="en-US" dirty="0"/>
              <a:t>DWS has prioritised Regional Bulk Infrastructure Grant (RBIG) and the Water Services Grant (WSIG) grant allocations to the 105 worst performing WSAs in terms of the Blue and Green Drop reports</a:t>
            </a:r>
          </a:p>
          <a:p>
            <a:pPr marL="285750" indent="-285750" algn="just">
              <a:spcBef>
                <a:spcPts val="600"/>
              </a:spcBef>
              <a:spcAft>
                <a:spcPts val="600"/>
              </a:spcAft>
              <a:buFont typeface="Arial" panose="020B0604020202020204" pitchFamily="34" charset="0"/>
              <a:buChar char="•"/>
            </a:pPr>
            <a:r>
              <a:rPr lang="en-US" dirty="0"/>
              <a:t>DWS has been assisting municipalities to improve planning, to enable them to be in a better position to obtain funding</a:t>
            </a:r>
          </a:p>
          <a:p>
            <a:pPr algn="just">
              <a:spcBef>
                <a:spcPts val="600"/>
              </a:spcBef>
              <a:spcAft>
                <a:spcPts val="600"/>
              </a:spcAft>
            </a:pPr>
            <a:endParaRPr lang="en-US" dirty="0">
              <a:highlight>
                <a:srgbClr val="FCD5B5"/>
              </a:highlight>
            </a:endParaRPr>
          </a:p>
          <a:p>
            <a:pPr marL="285750" indent="-285750" algn="just">
              <a:spcBef>
                <a:spcPts val="600"/>
              </a:spcBef>
              <a:spcAft>
                <a:spcPts val="600"/>
              </a:spcAft>
              <a:buFont typeface="Arial" panose="020B0604020202020204" pitchFamily="34" charset="0"/>
              <a:buChar char="•"/>
            </a:pPr>
            <a:endParaRPr lang="en-US" dirty="0">
              <a:highlight>
                <a:srgbClr val="FCD5B5"/>
              </a:highlight>
            </a:endParaRPr>
          </a:p>
          <a:p>
            <a:pPr marL="285750" lvl="0" indent="-285750">
              <a:buFont typeface="Arial" panose="020B0604020202020204" pitchFamily="34" charset="0"/>
              <a:buChar char="•"/>
            </a:pPr>
            <a:endParaRPr lang="en-ZA" dirty="0"/>
          </a:p>
        </p:txBody>
      </p:sp>
    </p:spTree>
    <p:extLst>
      <p:ext uri="{BB962C8B-B14F-4D97-AF65-F5344CB8AC3E}">
        <p14:creationId xmlns:p14="http://schemas.microsoft.com/office/powerpoint/2010/main" val="1387979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FBDBA-69B5-8E6D-279A-4B03997398E8}"/>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B4C38D9B-DDEB-3CC0-2AB6-2B79C37971B3}"/>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9</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6E6A2D11-887A-D12C-70E8-D85BD8561F34}"/>
              </a:ext>
            </a:extLst>
          </p:cNvPr>
          <p:cNvSpPr txBox="1">
            <a:spLocks/>
          </p:cNvSpPr>
          <p:nvPr/>
        </p:nvSpPr>
        <p:spPr bwMode="auto">
          <a:xfrm>
            <a:off x="388562" y="403190"/>
            <a:ext cx="11724935" cy="39852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800" b="1" dirty="0">
                <a:solidFill>
                  <a:schemeClr val="tx2"/>
                </a:solidFill>
                <a:cs typeface="Arial" charset="0"/>
              </a:rPr>
              <a:t>Theme 2: Increasing investment through financing options and ensuring financial viability (3)</a:t>
            </a:r>
          </a:p>
        </p:txBody>
      </p:sp>
      <p:sp>
        <p:nvSpPr>
          <p:cNvPr id="3" name="TextBox 2">
            <a:extLst>
              <a:ext uri="{FF2B5EF4-FFF2-40B4-BE49-F238E27FC236}">
                <a16:creationId xmlns:a16="http://schemas.microsoft.com/office/drawing/2014/main" id="{2DE1372D-7BBD-660C-58FC-2F636CA71EB6}"/>
              </a:ext>
            </a:extLst>
          </p:cNvPr>
          <p:cNvSpPr txBox="1"/>
          <p:nvPr/>
        </p:nvSpPr>
        <p:spPr>
          <a:xfrm>
            <a:off x="157480" y="1188805"/>
            <a:ext cx="11877040" cy="3524042"/>
          </a:xfrm>
          <a:prstGeom prst="rect">
            <a:avLst/>
          </a:prstGeom>
          <a:noFill/>
        </p:spPr>
        <p:txBody>
          <a:bodyPr wrap="square">
            <a:spAutoFit/>
          </a:bodyPr>
          <a:lstStyle/>
          <a:p>
            <a:pPr marL="285750" lvl="0" indent="-285750" algn="just">
              <a:spcBef>
                <a:spcPts val="600"/>
              </a:spcBef>
              <a:spcAft>
                <a:spcPts val="600"/>
              </a:spcAft>
              <a:buFont typeface="Arial" panose="020B0604020202020204" pitchFamily="34" charset="0"/>
              <a:buChar char="•"/>
            </a:pPr>
            <a:r>
              <a:rPr lang="en-ZA" dirty="0"/>
              <a:t>DWS, the Presidency and National Treasury are in the process of producing a business case and draft Bill for an Independent Economic Regulator for the water sector, with a timeframe of finalising the draft business case and Bill by the end of the 2026 calendar year</a:t>
            </a:r>
          </a:p>
          <a:p>
            <a:pPr marL="285750" lvl="0" indent="-285750" algn="just">
              <a:spcBef>
                <a:spcPts val="600"/>
              </a:spcBef>
              <a:spcAft>
                <a:spcPts val="600"/>
              </a:spcAft>
              <a:buFont typeface="Arial" panose="020B0604020202020204" pitchFamily="34" charset="0"/>
              <a:buChar char="•"/>
            </a:pPr>
            <a:r>
              <a:rPr lang="en-ZA" dirty="0"/>
              <a:t>With regard to the resolution to strengthen national support to municipalities, DWS and CoGTA have collectively transferred water and sanitation infrastructure grants to a value of more than R90 billion over the past five years. Both DWS and CoGTA appoint implementing agents to assist WSA to spend these allocations where they lack the capacity to do so.  Support is also provided to the WSAs to plan the projects and prepare them for implementation</a:t>
            </a:r>
          </a:p>
          <a:p>
            <a:pPr marL="285750" lvl="0" indent="-285750" algn="just">
              <a:spcBef>
                <a:spcPts val="600"/>
              </a:spcBef>
              <a:spcAft>
                <a:spcPts val="600"/>
              </a:spcAft>
              <a:buFont typeface="Arial" panose="020B0604020202020204" pitchFamily="34" charset="0"/>
              <a:buChar char="•"/>
            </a:pPr>
            <a:r>
              <a:rPr lang="en-ZA" dirty="0"/>
              <a:t>Furthermore, DWS provides support to all WSAs to develop 5-year reliability plans and water services development plans.  Over and above this, the Blue, Green and No Drop reports carried out by DWS are a support mechanism to municipalities because they inform municipalities of the causes of poor performance and what should be done to address them</a:t>
            </a:r>
          </a:p>
          <a:p>
            <a:pPr marL="285750" lvl="0" indent="-285750">
              <a:buFont typeface="Arial" panose="020B0604020202020204" pitchFamily="34" charset="0"/>
              <a:buChar char="•"/>
            </a:pPr>
            <a:endParaRPr lang="en-ZA" dirty="0"/>
          </a:p>
        </p:txBody>
      </p:sp>
    </p:spTree>
    <p:extLst>
      <p:ext uri="{BB962C8B-B14F-4D97-AF65-F5344CB8AC3E}">
        <p14:creationId xmlns:p14="http://schemas.microsoft.com/office/powerpoint/2010/main" val="79080881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33A51062D9674EB601DACA17CF7914" ma:contentTypeVersion="17" ma:contentTypeDescription="Create a new document." ma:contentTypeScope="" ma:versionID="2477e0492bf771a6fafad72ee5504fc6">
  <xsd:schema xmlns:xsd="http://www.w3.org/2001/XMLSchema" xmlns:xs="http://www.w3.org/2001/XMLSchema" xmlns:p="http://schemas.microsoft.com/office/2006/metadata/properties" xmlns:ns3="f1a79bbf-5b16-462e-ba17-9a94ca982df9" xmlns:ns4="1e092b79-e893-46dc-8557-688da0bbef03" targetNamespace="http://schemas.microsoft.com/office/2006/metadata/properties" ma:root="true" ma:fieldsID="493dd7a82979056c2424c408b4522699" ns3:_="" ns4:_="">
    <xsd:import namespace="f1a79bbf-5b16-462e-ba17-9a94ca982df9"/>
    <xsd:import namespace="1e092b79-e893-46dc-8557-688da0bbef0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LengthInSeconds" minOccurs="0"/>
                <xsd:element ref="ns4:MediaServiceGenerationTime" minOccurs="0"/>
                <xsd:element ref="ns4:MediaServiceEventHashCode" minOccurs="0"/>
                <xsd:element ref="ns4:MediaServiceAutoKeyPoints" minOccurs="0"/>
                <xsd:element ref="ns4:MediaServiceKeyPoints" minOccurs="0"/>
                <xsd:element ref="ns4:MediaServiceOCR" minOccurs="0"/>
                <xsd:element ref="ns4:MediaServiceLocation" minOccurs="0"/>
                <xsd:element ref="ns4:_activity"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a79bbf-5b16-462e-ba17-9a94ca982df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092b79-e893-46dc-8557-688da0bbef0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1e092b79-e893-46dc-8557-688da0bbef03" xsi:nil="true"/>
  </documentManagement>
</p:properties>
</file>

<file path=customXml/itemProps1.xml><?xml version="1.0" encoding="utf-8"?>
<ds:datastoreItem xmlns:ds="http://schemas.openxmlformats.org/officeDocument/2006/customXml" ds:itemID="{C2CBAB43-0FCB-4339-8572-ED7F1861B810}">
  <ds:schemaRefs>
    <ds:schemaRef ds:uri="1e092b79-e893-46dc-8557-688da0bbef03"/>
    <ds:schemaRef ds:uri="f1a79bbf-5b16-462e-ba17-9a94ca982d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17FA7AC-21DB-422E-9CEE-22D908FD0A84}">
  <ds:schemaRefs>
    <ds:schemaRef ds:uri="http://schemas.microsoft.com/sharepoint/v3/contenttype/forms"/>
  </ds:schemaRefs>
</ds:datastoreItem>
</file>

<file path=customXml/itemProps3.xml><?xml version="1.0" encoding="utf-8"?>
<ds:datastoreItem xmlns:ds="http://schemas.openxmlformats.org/officeDocument/2006/customXml" ds:itemID="{D393B6ED-B4D6-4899-8D3A-D1AB87FCCCA0}">
  <ds:schemaRefs>
    <ds:schemaRef ds:uri="f1a79bbf-5b16-462e-ba17-9a94ca982df9"/>
    <ds:schemaRef ds:uri="http://purl.org/dc/terms/"/>
    <ds:schemaRef ds:uri="http://www.w3.org/XML/1998/namespace"/>
    <ds:schemaRef ds:uri="1e092b79-e893-46dc-8557-688da0bbef03"/>
    <ds:schemaRef ds:uri="http://schemas.microsoft.com/office/2006/metadata/properties"/>
    <ds:schemaRef ds:uri="http://purl.org/dc/dcmitype/"/>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1399</TotalTime>
  <Words>6519</Words>
  <Application>Microsoft Office PowerPoint</Application>
  <PresentationFormat>Widescreen</PresentationFormat>
  <Paragraphs>742</Paragraphs>
  <Slides>41</Slides>
  <Notes>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41</vt:i4>
      </vt:variant>
    </vt:vector>
  </HeadingPairs>
  <TitlesOfParts>
    <vt:vector size="51" baseType="lpstr">
      <vt:lpstr>Aptos</vt:lpstr>
      <vt:lpstr>Arial</vt:lpstr>
      <vt:lpstr>Calibri</vt:lpstr>
      <vt:lpstr>Cambria</vt:lpstr>
      <vt:lpstr>Courier New</vt:lpstr>
      <vt:lpstr>Play</vt:lpstr>
      <vt:lpstr>Times New Roman</vt:lpstr>
      <vt:lpstr>Custom Design</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Mapupa Joy</dc:creator>
  <cp:lastModifiedBy>Muir Anet (DHQ)</cp:lastModifiedBy>
  <cp:revision>17</cp:revision>
  <cp:lastPrinted>2023-11-08T08:35:10Z</cp:lastPrinted>
  <dcterms:created xsi:type="dcterms:W3CDTF">2023-09-10T15:28:51Z</dcterms:created>
  <dcterms:modified xsi:type="dcterms:W3CDTF">2026-04-10T11:06:15Z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0x0101003E33A51062D9674EB601DACA17CF7914</vt:lpwstr>
  </property>
  <property fmtid="{D5CDD505-2E9C-101B-9397-08002B2CF9AE}" pid="3" name="MSIP_Label_382c5201-1ce7-41e2-bc35-8f8dc05aa09a_Enabled">
    <vt:lpwstr>true</vt:lpwstr>
  </property>
  <property fmtid="{D5CDD505-2E9C-101B-9397-08002B2CF9AE}" pid="4" name="MSIP_Label_382c5201-1ce7-41e2-bc35-8f8dc05aa09a_SetDate">
    <vt:lpwstr>2026-03-25T06:11:24Z</vt:lpwstr>
  </property>
  <property fmtid="{D5CDD505-2E9C-101B-9397-08002B2CF9AE}" pid="5" name="MSIP_Label_382c5201-1ce7-41e2-bc35-8f8dc05aa09a_Method">
    <vt:lpwstr>Standard</vt:lpwstr>
  </property>
  <property fmtid="{D5CDD505-2E9C-101B-9397-08002B2CF9AE}" pid="6" name="MSIP_Label_382c5201-1ce7-41e2-bc35-8f8dc05aa09a_Name">
    <vt:lpwstr>DWS General - Public</vt:lpwstr>
  </property>
  <property fmtid="{D5CDD505-2E9C-101B-9397-08002B2CF9AE}" pid="7" name="MSIP_Label_382c5201-1ce7-41e2-bc35-8f8dc05aa09a_SiteId">
    <vt:lpwstr>c0491358-a254-4466-ab3d-ff428faeea29</vt:lpwstr>
  </property>
  <property fmtid="{D5CDD505-2E9C-101B-9397-08002B2CF9AE}" pid="8" name="MSIP_Label_382c5201-1ce7-41e2-bc35-8f8dc05aa09a_ActionId">
    <vt:lpwstr>659ecf5e-897e-4d34-ae9b-856b6076ab71</vt:lpwstr>
  </property>
  <property fmtid="{D5CDD505-2E9C-101B-9397-08002B2CF9AE}" pid="9" name="MSIP_Label_382c5201-1ce7-41e2-bc35-8f8dc05aa09a_ContentBits">
    <vt:lpwstr>0</vt:lpwstr>
  </property>
  <property fmtid="{D5CDD505-2E9C-101B-9397-08002B2CF9AE}" pid="10" name="MSIP_Label_382c5201-1ce7-41e2-bc35-8f8dc05aa09a_Tag">
    <vt:lpwstr>10, 3, 0, 1</vt:lpwstr>
  </property>
</Properties>
</file>